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9"/>
  </p:notesMasterIdLst>
  <p:sldIdLst>
    <p:sldId id="681" r:id="rId5"/>
    <p:sldId id="743" r:id="rId6"/>
    <p:sldId id="817" r:id="rId7"/>
    <p:sldId id="773" r:id="rId8"/>
    <p:sldId id="748" r:id="rId9"/>
    <p:sldId id="749" r:id="rId10"/>
    <p:sldId id="744" r:id="rId11"/>
    <p:sldId id="752" r:id="rId12"/>
    <p:sldId id="753" r:id="rId13"/>
    <p:sldId id="738" r:id="rId14"/>
    <p:sldId id="731" r:id="rId15"/>
    <p:sldId id="739" r:id="rId16"/>
    <p:sldId id="733" r:id="rId17"/>
    <p:sldId id="762" r:id="rId18"/>
    <p:sldId id="757" r:id="rId19"/>
    <p:sldId id="758" r:id="rId20"/>
    <p:sldId id="811" r:id="rId21"/>
    <p:sldId id="813" r:id="rId22"/>
    <p:sldId id="759" r:id="rId23"/>
    <p:sldId id="761" r:id="rId24"/>
    <p:sldId id="755" r:id="rId25"/>
    <p:sldId id="696" r:id="rId26"/>
    <p:sldId id="700" r:id="rId27"/>
    <p:sldId id="701" r:id="rId28"/>
    <p:sldId id="730" r:id="rId29"/>
    <p:sldId id="764" r:id="rId30"/>
    <p:sldId id="760" r:id="rId31"/>
    <p:sldId id="774" r:id="rId32"/>
    <p:sldId id="754" r:id="rId33"/>
    <p:sldId id="766" r:id="rId34"/>
    <p:sldId id="812" r:id="rId35"/>
    <p:sldId id="756" r:id="rId36"/>
    <p:sldId id="814" r:id="rId37"/>
    <p:sldId id="824" r:id="rId38"/>
    <p:sldId id="819" r:id="rId39"/>
    <p:sldId id="825" r:id="rId40"/>
    <p:sldId id="820" r:id="rId41"/>
    <p:sldId id="826" r:id="rId42"/>
    <p:sldId id="821" r:id="rId43"/>
    <p:sldId id="815" r:id="rId44"/>
    <p:sldId id="770" r:id="rId45"/>
    <p:sldId id="772" r:id="rId46"/>
    <p:sldId id="823" r:id="rId47"/>
    <p:sldId id="769" r:id="rId48"/>
    <p:sldId id="810" r:id="rId49"/>
    <p:sldId id="768" r:id="rId50"/>
    <p:sldId id="818" r:id="rId51"/>
    <p:sldId id="771" r:id="rId52"/>
    <p:sldId id="765" r:id="rId53"/>
    <p:sldId id="801" r:id="rId54"/>
    <p:sldId id="802" r:id="rId55"/>
    <p:sldId id="803" r:id="rId56"/>
    <p:sldId id="804" r:id="rId57"/>
    <p:sldId id="805" r:id="rId58"/>
    <p:sldId id="795" r:id="rId59"/>
    <p:sldId id="745" r:id="rId60"/>
    <p:sldId id="746" r:id="rId61"/>
    <p:sldId id="747" r:id="rId62"/>
    <p:sldId id="796" r:id="rId63"/>
    <p:sldId id="797" r:id="rId64"/>
    <p:sldId id="750" r:id="rId65"/>
    <p:sldId id="751" r:id="rId66"/>
    <p:sldId id="798" r:id="rId67"/>
    <p:sldId id="828" r:id="rId68"/>
    <p:sldId id="827" r:id="rId69"/>
    <p:sldId id="806" r:id="rId70"/>
    <p:sldId id="741" r:id="rId71"/>
    <p:sldId id="261" r:id="rId72"/>
    <p:sldId id="809" r:id="rId73"/>
    <p:sldId id="800" r:id="rId74"/>
    <p:sldId id="799" r:id="rId75"/>
    <p:sldId id="816" r:id="rId76"/>
    <p:sldId id="672" r:id="rId77"/>
    <p:sldId id="740" r:id="rId78"/>
    <p:sldId id="699" r:id="rId79"/>
    <p:sldId id="704" r:id="rId80"/>
    <p:sldId id="703" r:id="rId81"/>
    <p:sldId id="702" r:id="rId82"/>
    <p:sldId id="705" r:id="rId83"/>
    <p:sldId id="687" r:id="rId84"/>
    <p:sldId id="694" r:id="rId85"/>
    <p:sldId id="692" r:id="rId86"/>
    <p:sldId id="822" r:id="rId87"/>
    <p:sldId id="259" r:id="rId88"/>
    <p:sldId id="697" r:id="rId89"/>
    <p:sldId id="695" r:id="rId90"/>
    <p:sldId id="707" r:id="rId91"/>
    <p:sldId id="718" r:id="rId92"/>
    <p:sldId id="717" r:id="rId93"/>
    <p:sldId id="736" r:id="rId94"/>
    <p:sldId id="735" r:id="rId95"/>
    <p:sldId id="807" r:id="rId96"/>
    <p:sldId id="808" r:id="rId97"/>
    <p:sldId id="698" r:id="rId98"/>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817"/>
            <p14:sldId id="773"/>
            <p14:sldId id="748"/>
            <p14:sldId id="749"/>
            <p14:sldId id="744"/>
            <p14:sldId id="752"/>
            <p14:sldId id="753"/>
            <p14:sldId id="738"/>
            <p14:sldId id="731"/>
            <p14:sldId id="739"/>
            <p14:sldId id="733"/>
            <p14:sldId id="762"/>
            <p14:sldId id="757"/>
            <p14:sldId id="758"/>
            <p14:sldId id="811"/>
            <p14:sldId id="813"/>
            <p14:sldId id="759"/>
            <p14:sldId id="761"/>
            <p14:sldId id="755"/>
            <p14:sldId id="696"/>
            <p14:sldId id="700"/>
            <p14:sldId id="701"/>
            <p14:sldId id="730"/>
            <p14:sldId id="764"/>
            <p14:sldId id="760"/>
            <p14:sldId id="774"/>
            <p14:sldId id="754"/>
            <p14:sldId id="766"/>
            <p14:sldId id="812"/>
            <p14:sldId id="756"/>
            <p14:sldId id="814"/>
            <p14:sldId id="824"/>
            <p14:sldId id="819"/>
            <p14:sldId id="825"/>
            <p14:sldId id="820"/>
            <p14:sldId id="826"/>
            <p14:sldId id="821"/>
            <p14:sldId id="815"/>
            <p14:sldId id="770"/>
            <p14:sldId id="772"/>
            <p14:sldId id="823"/>
            <p14:sldId id="769"/>
            <p14:sldId id="810"/>
            <p14:sldId id="768"/>
            <p14:sldId id="818"/>
            <p14:sldId id="771"/>
            <p14:sldId id="765"/>
            <p14:sldId id="801"/>
            <p14:sldId id="802"/>
            <p14:sldId id="803"/>
            <p14:sldId id="804"/>
            <p14:sldId id="805"/>
            <p14:sldId id="795"/>
            <p14:sldId id="745"/>
            <p14:sldId id="746"/>
            <p14:sldId id="747"/>
            <p14:sldId id="796"/>
            <p14:sldId id="797"/>
            <p14:sldId id="750"/>
            <p14:sldId id="751"/>
            <p14:sldId id="798"/>
            <p14:sldId id="828"/>
            <p14:sldId id="827"/>
            <p14:sldId id="806"/>
            <p14:sldId id="741"/>
            <p14:sldId id="261"/>
            <p14:sldId id="809"/>
            <p14:sldId id="800"/>
            <p14:sldId id="799"/>
            <p14:sldId id="816"/>
            <p14:sldId id="672"/>
            <p14:sldId id="740"/>
            <p14:sldId id="699"/>
            <p14:sldId id="704"/>
            <p14:sldId id="703"/>
            <p14:sldId id="702"/>
            <p14:sldId id="705"/>
            <p14:sldId id="687"/>
            <p14:sldId id="694"/>
            <p14:sldId id="692"/>
            <p14:sldId id="822"/>
            <p14:sldId id="259"/>
            <p14:sldId id="697"/>
            <p14:sldId id="695"/>
            <p14:sldId id="707"/>
            <p14:sldId id="718"/>
            <p14:sldId id="717"/>
            <p14:sldId id="736"/>
            <p14:sldId id="735"/>
            <p14:sldId id="807"/>
            <p14:sldId id="808"/>
            <p14:sldId id="6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F7F"/>
    <a:srgbClr val="548235"/>
    <a:srgbClr val="7EBEFF"/>
    <a:srgbClr val="44546A"/>
    <a:srgbClr val="FF6C45"/>
    <a:srgbClr val="FEE9D6"/>
    <a:srgbClr val="FF5960"/>
    <a:srgbClr val="08174D"/>
    <a:srgbClr val="5A6489"/>
    <a:srgbClr val="2246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87427" autoAdjust="0"/>
  </p:normalViewPr>
  <p:slideViewPr>
    <p:cSldViewPr snapToGrid="0">
      <p:cViewPr varScale="1">
        <p:scale>
          <a:sx n="100" d="100"/>
          <a:sy n="100" d="100"/>
        </p:scale>
        <p:origin x="1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tx>
            <c:strRef>
              <c:f>Feuil1!$B$1</c:f>
              <c:strCache>
                <c:ptCount val="1"/>
                <c:pt idx="0">
                  <c:v>Data Science</c:v>
                </c:pt>
              </c:strCache>
            </c:strRef>
          </c:tx>
          <c:spPr>
            <a:solidFill>
              <a:schemeClr val="accent1"/>
            </a:solidFill>
            <a:ln>
              <a:noFill/>
            </a:ln>
            <a:effectLst/>
          </c:spPr>
          <c:cat>
            <c:strRef>
              <c:f>Feuil1!$A$2:$A$5</c:f>
              <c:strCache>
                <c:ptCount val="1"/>
                <c:pt idx="0">
                  <c:v> </c:v>
                </c:pt>
              </c:strCache>
            </c:strRef>
          </c:cat>
          <c:val>
            <c:numRef>
              <c:f>Feuil1!$B$2:$B$5</c:f>
              <c:numCache>
                <c:formatCode>General</c:formatCode>
                <c:ptCount val="4"/>
                <c:pt idx="0">
                  <c:v>95</c:v>
                </c:pt>
                <c:pt idx="1">
                  <c:v>70</c:v>
                </c:pt>
                <c:pt idx="2">
                  <c:v>20</c:v>
                </c:pt>
                <c:pt idx="3">
                  <c:v>40</c:v>
                </c:pt>
              </c:numCache>
            </c:numRef>
          </c:val>
          <c:extLst>
            <c:ext xmlns:c16="http://schemas.microsoft.com/office/drawing/2014/chart" uri="{C3380CC4-5D6E-409C-BE32-E72D297353CC}">
              <c16:uniqueId val="{00000000-DFBD-4A2A-A1E4-C768A058D801}"/>
            </c:ext>
          </c:extLst>
        </c:ser>
        <c:ser>
          <c:idx val="1"/>
          <c:order val="1"/>
          <c:tx>
            <c:strRef>
              <c:f>Feuil1!$C$1</c:f>
              <c:strCache>
                <c:ptCount val="1"/>
                <c:pt idx="0">
                  <c:v>Engineering</c:v>
                </c:pt>
              </c:strCache>
            </c:strRef>
          </c:tx>
          <c:spPr>
            <a:solidFill>
              <a:schemeClr val="accent2"/>
            </a:solidFill>
            <a:ln>
              <a:noFill/>
            </a:ln>
            <a:effectLst/>
          </c:spPr>
          <c:cat>
            <c:strRef>
              <c:f>Feuil1!$A$2:$A$5</c:f>
              <c:strCache>
                <c:ptCount val="1"/>
                <c:pt idx="0">
                  <c:v> </c:v>
                </c:pt>
              </c:strCache>
            </c:strRef>
          </c:cat>
          <c:val>
            <c:numRef>
              <c:f>Feuil1!$C$2:$C$5</c:f>
              <c:numCache>
                <c:formatCode>General</c:formatCode>
                <c:ptCount val="4"/>
                <c:pt idx="0">
                  <c:v>5</c:v>
                </c:pt>
                <c:pt idx="1">
                  <c:v>30</c:v>
                </c:pt>
                <c:pt idx="2">
                  <c:v>80</c:v>
                </c:pt>
                <c:pt idx="3">
                  <c:v>60</c:v>
                </c:pt>
              </c:numCache>
            </c:numRef>
          </c:val>
          <c:extLst>
            <c:ext xmlns:c16="http://schemas.microsoft.com/office/drawing/2014/chart" uri="{C3380CC4-5D6E-409C-BE32-E72D297353CC}">
              <c16:uniqueId val="{00000001-DFBD-4A2A-A1E4-C768A058D801}"/>
            </c:ext>
          </c:extLst>
        </c:ser>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23/09/2022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35</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36</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37</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Lire tous les champs alors que seul 6 demandé premier consommateur</a:t>
            </a:r>
          </a:p>
          <a:p>
            <a:r>
              <a:rPr lang="fr-FR" dirty="0"/>
              <a:t>- Histoire du splitter</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41</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solidFill>
                  <a:schemeClr val="accent3">
                    <a:lumMod val="25000"/>
                  </a:schemeClr>
                </a:solidFill>
              </a:rPr>
              <a:t>Tester les modèles générique déjà pré-entrainer sur internet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GPU en production</a:t>
            </a:r>
            <a:endParaRPr lang="fr-FR" dirty="0">
              <a:solidFill>
                <a:schemeClr val="accent3">
                  <a:lumMod val="25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42</a:t>
            </a:fld>
            <a:endParaRPr lang="es-ES_tradnl"/>
          </a:p>
        </p:txBody>
      </p:sp>
    </p:spTree>
    <p:extLst>
      <p:ext uri="{BB962C8B-B14F-4D97-AF65-F5344CB8AC3E}">
        <p14:creationId xmlns:p14="http://schemas.microsoft.com/office/powerpoint/2010/main" val="561140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pas de test unitaire </a:t>
            </a:r>
          </a:p>
          <a:p>
            <a:pPr marL="171450" indent="-171450">
              <a:buFontTx/>
              <a:buChar char="-"/>
            </a:pPr>
            <a:r>
              <a:rPr lang="fr-FR" dirty="0"/>
              <a:t>Clean code</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44</a:t>
            </a:fld>
            <a:endParaRPr lang="es-ES_tradnl"/>
          </a:p>
        </p:txBody>
      </p:sp>
    </p:spTree>
    <p:extLst>
      <p:ext uri="{BB962C8B-B14F-4D97-AF65-F5344CB8AC3E}">
        <p14:creationId xmlns:p14="http://schemas.microsoft.com/office/powerpoint/2010/main" val="1866149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le même code de </a:t>
            </a:r>
            <a:r>
              <a:rPr lang="fr-FR" dirty="0" err="1"/>
              <a:t>préprocessing</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Dupliquer le code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46</a:t>
            </a:fld>
            <a:endParaRPr lang="es-ES_tradnl"/>
          </a:p>
        </p:txBody>
      </p:sp>
    </p:spTree>
    <p:extLst>
      <p:ext uri="{BB962C8B-B14F-4D97-AF65-F5344CB8AC3E}">
        <p14:creationId xmlns:p14="http://schemas.microsoft.com/office/powerpoint/2010/main" val="1133633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de 3 000 000 mail par ans</a:t>
            </a:r>
          </a:p>
          <a:p>
            <a:r>
              <a:rPr lang="fr-FR" dirty="0"/>
              <a:t>10 000 jours</a:t>
            </a:r>
          </a:p>
          <a:p>
            <a:r>
              <a:rPr lang="fr-FR" dirty="0"/>
              <a:t>250 000 mois</a:t>
            </a:r>
          </a:p>
          <a:p>
            <a:r>
              <a:rPr lang="fr-FR" dirty="0"/>
              <a:t>3 centime la classification de mail</a:t>
            </a:r>
          </a:p>
          <a:p>
            <a:r>
              <a:rPr lang="fr-FR" dirty="0"/>
              <a:t>40 000 Euros environ pour un réentrainement par ans donc environ 1 centime plus soit 4 centime</a:t>
            </a:r>
          </a:p>
          <a:p>
            <a:r>
              <a:rPr lang="fr-FR" dirty="0"/>
              <a:t>150 000 Euro par ans</a:t>
            </a:r>
          </a:p>
          <a:p>
            <a:r>
              <a:rPr lang="fr-FR" dirty="0"/>
              <a:t>Sachant que les taux de prédictions ne sont pas parfait =&gt; cout induit</a:t>
            </a:r>
          </a:p>
          <a:p>
            <a:r>
              <a:rPr lang="fr-FR" dirty="0"/>
              <a:t>Plus cout de gestion de la production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POC 300 000 Euros</a:t>
            </a:r>
          </a:p>
          <a:p>
            <a:r>
              <a:rPr lang="fr-FR" dirty="0"/>
              <a:t>1, 2 millions de projet si 5 personnes a temps plein sur 2 ans </a:t>
            </a:r>
          </a:p>
          <a:p>
            <a:r>
              <a:rPr lang="fr-FR" dirty="0"/>
              <a:t>Projet sans annotation =&gt; on est parti d’un système qui classifie déjà apprentissage sur 55 000 mails cout annotation 300 / jours 183 jour * 300 =&gt; 55 000 € euros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47</a:t>
            </a:fld>
            <a:endParaRPr lang="es-ES_tradnl"/>
          </a:p>
        </p:txBody>
      </p:sp>
    </p:spTree>
    <p:extLst>
      <p:ext uri="{BB962C8B-B14F-4D97-AF65-F5344CB8AC3E}">
        <p14:creationId xmlns:p14="http://schemas.microsoft.com/office/powerpoint/2010/main" val="821480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la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pas de métriques clair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les statistiques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48</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68</a:t>
            </a:fld>
            <a:endParaRPr lang="fr-FR"/>
          </a:p>
        </p:txBody>
      </p:sp>
    </p:spTree>
    <p:extLst>
      <p:ext uri="{BB962C8B-B14F-4D97-AF65-F5344CB8AC3E}">
        <p14:creationId xmlns:p14="http://schemas.microsoft.com/office/powerpoint/2010/main" val="1701117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72</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73</a:t>
            </a:fld>
            <a:endParaRPr lang="es-ES_tradnl"/>
          </a:p>
        </p:txBody>
      </p:sp>
    </p:spTree>
    <p:extLst>
      <p:ext uri="{BB962C8B-B14F-4D97-AF65-F5344CB8AC3E}">
        <p14:creationId xmlns:p14="http://schemas.microsoft.com/office/powerpoint/2010/main" val="3511987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74</a:t>
            </a:fld>
            <a:endParaRPr lang="es-ES_tradnl"/>
          </a:p>
        </p:txBody>
      </p:sp>
    </p:spTree>
    <p:extLst>
      <p:ext uri="{BB962C8B-B14F-4D97-AF65-F5344CB8AC3E}">
        <p14:creationId xmlns:p14="http://schemas.microsoft.com/office/powerpoint/2010/main" val="1273113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75</a:t>
            </a:fld>
            <a:endParaRPr lang="es-ES_tradnl"/>
          </a:p>
        </p:txBody>
      </p:sp>
    </p:spTree>
    <p:extLst>
      <p:ext uri="{BB962C8B-B14F-4D97-AF65-F5344CB8AC3E}">
        <p14:creationId xmlns:p14="http://schemas.microsoft.com/office/powerpoint/2010/main" val="2208072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85</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87</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pPr marL="285750" indent="-285750">
              <a:buFont typeface="Arial" panose="020B0604020202020204" pitchFamily="34" charset="0"/>
              <a:buChar char="•"/>
            </a:pPr>
            <a:endParaRPr lang="fr-FR" dirty="0">
              <a:solidFill>
                <a:schemeClr val="accent3">
                  <a:lumMod val="25000"/>
                </a:schemeClr>
              </a:solidFill>
            </a:endParaRPr>
          </a:p>
          <a:p>
            <a:pPr marL="285750" indent="-285750">
              <a:buFont typeface="Arial" panose="020B0604020202020204" pitchFamily="34" charset="0"/>
              <a:buChar char="•"/>
            </a:pPr>
            <a:endParaRPr lang="fr-FR" dirty="0">
              <a:solidFill>
                <a:schemeClr val="accent3">
                  <a:lumMod val="25000"/>
                </a:schemeClr>
              </a:solidFill>
            </a:endParaRPr>
          </a:p>
          <a:p>
            <a:pPr marL="0" indent="0">
              <a:buFont typeface="Arial" panose="020B0604020202020204" pitchFamily="34" charset="0"/>
              <a:buNone/>
            </a:pPr>
            <a:r>
              <a:rPr lang="fr-FR" dirty="0">
                <a:solidFill>
                  <a:schemeClr val="accent3">
                    <a:lumMod val="25000"/>
                  </a:schemeClr>
                </a:solidFill>
              </a:rPr>
              <a:t>Tester les modèles générique déjà pré-entrainer sur internet</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93</a:t>
            </a:fld>
            <a:endParaRPr lang="es-ES_tradnl"/>
          </a:p>
        </p:txBody>
      </p:sp>
    </p:spTree>
    <p:extLst>
      <p:ext uri="{BB962C8B-B14F-4D97-AF65-F5344CB8AC3E}">
        <p14:creationId xmlns:p14="http://schemas.microsoft.com/office/powerpoint/2010/main" val="2607065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quoi le graal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2977688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34</a:t>
            </a:fld>
            <a:endParaRPr lang="fr-FR"/>
          </a:p>
        </p:txBody>
      </p:sp>
    </p:spTree>
    <p:extLst>
      <p:ext uri="{BB962C8B-B14F-4D97-AF65-F5344CB8AC3E}">
        <p14:creationId xmlns:p14="http://schemas.microsoft.com/office/powerpoint/2010/main" val="1513710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23/09/2022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2.jpg"/><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34.png"/><Relationship Id="rId5" Type="http://schemas.openxmlformats.org/officeDocument/2006/relationships/image" Target="../media/image20.png"/><Relationship Id="rId10" Type="http://schemas.openxmlformats.org/officeDocument/2006/relationships/image" Target="../media/image30.png"/><Relationship Id="rId4" Type="http://schemas.openxmlformats.org/officeDocument/2006/relationships/image" Target="../media/image33.png"/><Relationship Id="rId9"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7.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9.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9.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chart" Target="../charts/chart5.xml"/><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54.png"/><Relationship Id="rId7" Type="http://schemas.openxmlformats.org/officeDocument/2006/relationships/image" Target="../media/image52.pn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g"/><Relationship Id="rId4" Type="http://schemas.openxmlformats.org/officeDocument/2006/relationships/image" Target="../media/image55.jpeg"/></Relationships>
</file>

<file path=ppt/slides/_rels/slide5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g"/><Relationship Id="rId4" Type="http://schemas.openxmlformats.org/officeDocument/2006/relationships/image" Target="../media/image55.jpeg"/><Relationship Id="rId9" Type="http://schemas.openxmlformats.org/officeDocument/2006/relationships/image" Target="../media/image2.svg"/></Relationships>
</file>

<file path=ppt/slides/_rels/slide5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g"/><Relationship Id="rId4" Type="http://schemas.openxmlformats.org/officeDocument/2006/relationships/image" Target="../media/image55.jpeg"/><Relationship Id="rId9" Type="http://schemas.openxmlformats.org/officeDocument/2006/relationships/image" Target="../media/image2.svg"/></Relationships>
</file>

<file path=ppt/slides/_rels/slide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g"/><Relationship Id="rId4" Type="http://schemas.openxmlformats.org/officeDocument/2006/relationships/image" Target="../media/image55.jpeg"/><Relationship Id="rId9" Type="http://schemas.openxmlformats.org/officeDocument/2006/relationships/image" Target="../media/image2.svg"/></Relationships>
</file>

<file path=ppt/slides/_rels/slide5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g"/><Relationship Id="rId10" Type="http://schemas.openxmlformats.org/officeDocument/2006/relationships/image" Target="../media/image2.svg"/><Relationship Id="rId4" Type="http://schemas.openxmlformats.org/officeDocument/2006/relationships/image" Target="../media/image55.jpeg"/><Relationship Id="rId9" Type="http://schemas.openxmlformats.org/officeDocument/2006/relationships/image" Target="../media/image52.png"/></Relationships>
</file>

<file path=ppt/slides/_rels/slide5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2.jpe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2.sv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52.png"/><Relationship Id="rId5" Type="http://schemas.openxmlformats.org/officeDocument/2006/relationships/image" Target="../media/image56.jpg"/><Relationship Id="rId10" Type="http://schemas.openxmlformats.org/officeDocument/2006/relationships/image" Target="../media/image36.png"/><Relationship Id="rId4" Type="http://schemas.openxmlformats.org/officeDocument/2006/relationships/image" Target="../media/image55.jpeg"/><Relationship Id="rId9" Type="http://schemas.openxmlformats.org/officeDocument/2006/relationships/image" Target="../media/image61.png"/></Relationships>
</file>

<file path=ppt/slides/_rels/slide58.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2.jpe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2.sv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52.png"/><Relationship Id="rId5" Type="http://schemas.openxmlformats.org/officeDocument/2006/relationships/image" Target="../media/image56.jpg"/><Relationship Id="rId10" Type="http://schemas.openxmlformats.org/officeDocument/2006/relationships/image" Target="../media/image36.png"/><Relationship Id="rId4" Type="http://schemas.openxmlformats.org/officeDocument/2006/relationships/image" Target="../media/image55.jpeg"/><Relationship Id="rId9" Type="http://schemas.openxmlformats.org/officeDocument/2006/relationships/image" Target="../media/image61.png"/></Relationships>
</file>

<file path=ppt/slides/_rels/slide59.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2.jpeg"/><Relationship Id="rId3" Type="http://schemas.openxmlformats.org/officeDocument/2006/relationships/image" Target="../media/image54.png"/><Relationship Id="rId7" Type="http://schemas.openxmlformats.org/officeDocument/2006/relationships/image" Target="../media/image60.png"/><Relationship Id="rId12" Type="http://schemas.openxmlformats.org/officeDocument/2006/relationships/image" Target="../media/image2.sv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52.png"/><Relationship Id="rId5" Type="http://schemas.openxmlformats.org/officeDocument/2006/relationships/image" Target="../media/image56.jpg"/><Relationship Id="rId10" Type="http://schemas.openxmlformats.org/officeDocument/2006/relationships/image" Target="../media/image58.png"/><Relationship Id="rId4" Type="http://schemas.openxmlformats.org/officeDocument/2006/relationships/image" Target="../media/image55.jpeg"/><Relationship Id="rId9"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2.jpeg"/><Relationship Id="rId3" Type="http://schemas.openxmlformats.org/officeDocument/2006/relationships/image" Target="../media/image54.png"/><Relationship Id="rId7" Type="http://schemas.openxmlformats.org/officeDocument/2006/relationships/image" Target="../media/image60.png"/><Relationship Id="rId12" Type="http://schemas.openxmlformats.org/officeDocument/2006/relationships/image" Target="../media/image2.sv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52.png"/><Relationship Id="rId5" Type="http://schemas.openxmlformats.org/officeDocument/2006/relationships/image" Target="../media/image56.jpg"/><Relationship Id="rId10" Type="http://schemas.openxmlformats.org/officeDocument/2006/relationships/image" Target="../media/image58.png"/><Relationship Id="rId4" Type="http://schemas.openxmlformats.org/officeDocument/2006/relationships/image" Target="../media/image55.jpeg"/><Relationship Id="rId9" Type="http://schemas.openxmlformats.org/officeDocument/2006/relationships/image" Target="../media/image36.png"/></Relationships>
</file>

<file path=ppt/slides/_rels/slide6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2.jpeg"/><Relationship Id="rId3" Type="http://schemas.openxmlformats.org/officeDocument/2006/relationships/image" Target="../media/image54.png"/><Relationship Id="rId7" Type="http://schemas.openxmlformats.org/officeDocument/2006/relationships/image" Target="../media/image60.png"/><Relationship Id="rId12" Type="http://schemas.openxmlformats.org/officeDocument/2006/relationships/image" Target="../media/image2.sv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52.png"/><Relationship Id="rId5" Type="http://schemas.openxmlformats.org/officeDocument/2006/relationships/image" Target="../media/image56.jpg"/><Relationship Id="rId10" Type="http://schemas.openxmlformats.org/officeDocument/2006/relationships/image" Target="../media/image58.png"/><Relationship Id="rId4" Type="http://schemas.openxmlformats.org/officeDocument/2006/relationships/image" Target="../media/image55.jpeg"/><Relationship Id="rId9" Type="http://schemas.openxmlformats.org/officeDocument/2006/relationships/image" Target="../media/image36.png"/></Relationships>
</file>

<file path=ppt/slides/_rels/slide6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2.jpeg"/><Relationship Id="rId3" Type="http://schemas.openxmlformats.org/officeDocument/2006/relationships/image" Target="../media/image54.png"/><Relationship Id="rId7" Type="http://schemas.openxmlformats.org/officeDocument/2006/relationships/image" Target="../media/image60.png"/><Relationship Id="rId12" Type="http://schemas.openxmlformats.org/officeDocument/2006/relationships/image" Target="../media/image2.sv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52.png"/><Relationship Id="rId5" Type="http://schemas.openxmlformats.org/officeDocument/2006/relationships/image" Target="../media/image56.jpg"/><Relationship Id="rId10" Type="http://schemas.openxmlformats.org/officeDocument/2006/relationships/image" Target="../media/image58.png"/><Relationship Id="rId4" Type="http://schemas.openxmlformats.org/officeDocument/2006/relationships/image" Target="../media/image55.jpeg"/><Relationship Id="rId9" Type="http://schemas.openxmlformats.org/officeDocument/2006/relationships/image" Target="../media/image36.png"/></Relationships>
</file>

<file path=ppt/slides/_rels/slide6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2.jpeg"/><Relationship Id="rId3" Type="http://schemas.openxmlformats.org/officeDocument/2006/relationships/image" Target="../media/image54.png"/><Relationship Id="rId7" Type="http://schemas.openxmlformats.org/officeDocument/2006/relationships/image" Target="../media/image60.png"/><Relationship Id="rId12" Type="http://schemas.openxmlformats.org/officeDocument/2006/relationships/image" Target="../media/image2.sv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52.png"/><Relationship Id="rId5" Type="http://schemas.openxmlformats.org/officeDocument/2006/relationships/image" Target="../media/image56.jpg"/><Relationship Id="rId10" Type="http://schemas.openxmlformats.org/officeDocument/2006/relationships/image" Target="../media/image58.png"/><Relationship Id="rId4" Type="http://schemas.openxmlformats.org/officeDocument/2006/relationships/image" Target="../media/image55.jpeg"/><Relationship Id="rId9" Type="http://schemas.openxmlformats.org/officeDocument/2006/relationships/image" Target="../media/image36.png"/></Relationships>
</file>

<file path=ppt/slides/_rels/slide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31.png"/><Relationship Id="rId7" Type="http://schemas.openxmlformats.org/officeDocument/2006/relationships/image" Target="../media/image65.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25.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6.png"/><Relationship Id="rId9" Type="http://schemas.openxmlformats.org/officeDocument/2006/relationships/image" Target="../media/image20.png"/><Relationship Id="rId14" Type="http://schemas.openxmlformats.org/officeDocument/2006/relationships/image" Target="../media/image25.png"/></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4.png"/><Relationship Id="rId7" Type="http://schemas.openxmlformats.org/officeDocument/2006/relationships/image" Target="../media/image22.png"/><Relationship Id="rId12"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0.png"/><Relationship Id="rId5" Type="http://schemas.openxmlformats.org/officeDocument/2006/relationships/image" Target="../media/image33.png"/><Relationship Id="rId10" Type="http://schemas.openxmlformats.org/officeDocument/2006/relationships/image" Target="../media/image27.png"/><Relationship Id="rId4" Type="http://schemas.openxmlformats.org/officeDocument/2006/relationships/image" Target="../media/image32.jpg"/><Relationship Id="rId9" Type="http://schemas.openxmlformats.org/officeDocument/2006/relationships/image" Target="../media/image2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png"/><Relationship Id="rId16"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4.png"/><Relationship Id="rId5" Type="http://schemas.openxmlformats.org/officeDocument/2006/relationships/image" Target="../media/image68.jpe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67.png"/><Relationship Id="rId9" Type="http://schemas.openxmlformats.org/officeDocument/2006/relationships/image" Target="../media/image22.png"/><Relationship Id="rId14"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6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29.xml"/><Relationship Id="rId16"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8.png"/><Relationship Id="rId1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68.jpeg"/><Relationship Id="rId9" Type="http://schemas.openxmlformats.org/officeDocument/2006/relationships/image" Target="../media/image23.png"/><Relationship Id="rId14" Type="http://schemas.openxmlformats.org/officeDocument/2006/relationships/image" Target="../media/image2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2356338" y="447270"/>
            <a:ext cx="9702311" cy="1754326"/>
          </a:xfrm>
          <a:prstGeom prst="rect">
            <a:avLst/>
          </a:prstGeom>
          <a:noFill/>
        </p:spPr>
        <p:txBody>
          <a:bodyPr wrap="square" rtlCol="0">
            <a:spAutoFit/>
          </a:bodyPr>
          <a:lstStyle/>
          <a:p>
            <a:pPr lvl="0" algn="r">
              <a:lnSpc>
                <a:spcPct val="90000"/>
              </a:lnSpc>
              <a:defRPr/>
            </a:pP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Le </a:t>
            </a:r>
            <a:r>
              <a:rPr lang="fr-FR" sz="6000" b="1" spc="-150" dirty="0" err="1">
                <a:solidFill>
                  <a:srgbClr val="0070C0"/>
                </a:solidFill>
                <a:latin typeface="Century Gothic" panose="020B0502020202020204" pitchFamily="34" charset="0"/>
              </a:rPr>
              <a:t>MLOps</a:t>
            </a: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 est avant tout une aventure </a:t>
            </a:r>
            <a:r>
              <a:rPr lang="fr-FR" sz="6000" b="1" spc="-150" dirty="0">
                <a:solidFill>
                  <a:srgbClr val="FF0100"/>
                </a:solidFill>
                <a:latin typeface="Century Gothic" panose="020B0502020202020204" pitchFamily="34" charset="0"/>
              </a:rPr>
              <a:t>humaine</a:t>
            </a:r>
            <a:endPar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pic>
        <p:nvPicPr>
          <p:cNvPr id="31" name="Graphique 30">
            <a:extLst>
              <a:ext uri="{FF2B5EF4-FFF2-40B4-BE49-F238E27FC236}">
                <a16:creationId xmlns:a16="http://schemas.microsoft.com/office/drawing/2014/main" id="{1F632634-A0F5-0C42-B983-F9F3A18085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56711" y="6082552"/>
            <a:ext cx="590543" cy="590543"/>
          </a:xfrm>
          <a:prstGeom prst="rect">
            <a:avLst/>
          </a:prstGeom>
        </p:spPr>
      </p:pic>
      <p:sp>
        <p:nvSpPr>
          <p:cNvPr id="12" name="ZoneTexte 11">
            <a:extLst>
              <a:ext uri="{FF2B5EF4-FFF2-40B4-BE49-F238E27FC236}">
                <a16:creationId xmlns:a16="http://schemas.microsoft.com/office/drawing/2014/main" id="{3946D0E1-0C45-42F3-B97E-AA0CDEFA3B09}"/>
              </a:ext>
            </a:extLst>
          </p:cNvPr>
          <p:cNvSpPr txBox="1"/>
          <p:nvPr/>
        </p:nvSpPr>
        <p:spPr>
          <a:xfrm>
            <a:off x="8817760" y="5949065"/>
            <a:ext cx="2651688" cy="461665"/>
          </a:xfrm>
          <a:prstGeom prst="rect">
            <a:avLst/>
          </a:prstGeom>
          <a:noFill/>
        </p:spPr>
        <p:txBody>
          <a:bodyPr wrap="none" rtlCol="0">
            <a:spAutoFit/>
          </a:bodyPr>
          <a:lstStyle/>
          <a:p>
            <a:r>
              <a:rPr lang="fr-FR" sz="2400" spc="-150" dirty="0">
                <a:latin typeface="Century Gothic" panose="020B0502020202020204" pitchFamily="34" charset="0"/>
              </a:rPr>
              <a:t>Guillaume</a:t>
            </a:r>
            <a:r>
              <a:rPr lang="fr-FR" sz="2400" b="1" spc="-150" dirty="0">
                <a:latin typeface="Century Gothic" panose="020B0502020202020204" pitchFamily="34" charset="0"/>
              </a:rPr>
              <a:t> Chervet</a:t>
            </a:r>
          </a:p>
        </p:txBody>
      </p:sp>
      <p:sp>
        <p:nvSpPr>
          <p:cNvPr id="3" name="Ellipse 2">
            <a:extLst>
              <a:ext uri="{FF2B5EF4-FFF2-40B4-BE49-F238E27FC236}">
                <a16:creationId xmlns:a16="http://schemas.microsoft.com/office/drawing/2014/main" id="{3EA0F143-31E2-40D0-92FC-81AFC8B736C4}"/>
              </a:ext>
            </a:extLst>
          </p:cNvPr>
          <p:cNvSpPr>
            <a:spLocks noChangeAspect="1"/>
          </p:cNvSpPr>
          <p:nvPr/>
        </p:nvSpPr>
        <p:spPr>
          <a:xfrm>
            <a:off x="9442199" y="4541632"/>
            <a:ext cx="1407126" cy="1413281"/>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35">
            <a:extLst>
              <a:ext uri="{FF2B5EF4-FFF2-40B4-BE49-F238E27FC236}">
                <a16:creationId xmlns:a16="http://schemas.microsoft.com/office/drawing/2014/main" id="{7D30849A-33CA-4738-835B-5B91954D8DD0}"/>
              </a:ext>
            </a:extLst>
          </p:cNvPr>
          <p:cNvSpPr txBox="1"/>
          <p:nvPr/>
        </p:nvSpPr>
        <p:spPr>
          <a:xfrm>
            <a:off x="8464600" y="6326504"/>
            <a:ext cx="3362325" cy="369332"/>
          </a:xfrm>
          <a:prstGeom prst="rect">
            <a:avLst/>
          </a:prstGeom>
          <a:noFill/>
        </p:spPr>
        <p:txBody>
          <a:bodyPr wrap="square" rtlCol="0">
            <a:spAutoFit/>
          </a:bodyPr>
          <a:lstStyle/>
          <a:p>
            <a:pPr lvl="0" algn="ctr">
              <a:defRPr/>
            </a:pPr>
            <a:r>
              <a:rPr lang="fr-FR" dirty="0" err="1"/>
              <a:t>TechLead</a:t>
            </a:r>
            <a:r>
              <a:rPr lang="fr-FR" dirty="0"/>
              <a:t> – ML </a:t>
            </a:r>
            <a:r>
              <a:rPr lang="fr-FR" dirty="0" err="1"/>
              <a:t>Engineer</a:t>
            </a:r>
            <a:endParaRPr lang="en-GB" dirty="0"/>
          </a:p>
        </p:txBody>
      </p:sp>
    </p:spTree>
    <p:extLst>
      <p:ext uri="{BB962C8B-B14F-4D97-AF65-F5344CB8AC3E}">
        <p14:creationId xmlns:p14="http://schemas.microsoft.com/office/powerpoint/2010/main" val="1738415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3313597"/>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382703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3004337"/>
            <a:ext cx="1149867" cy="584775"/>
          </a:xfrm>
          <a:prstGeom prst="rect">
            <a:avLst/>
          </a:prstGeom>
          <a:noFill/>
        </p:spPr>
        <p:txBody>
          <a:bodyPr wrap="none" rtlCol="0">
            <a:spAutoFit/>
          </a:bodyPr>
          <a:lstStyle/>
          <a:p>
            <a:r>
              <a:rPr lang="fr-FR" sz="3200" dirty="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3534644"/>
            <a:ext cx="1010213" cy="584775"/>
          </a:xfrm>
          <a:prstGeom prst="rect">
            <a:avLst/>
          </a:prstGeom>
          <a:noFill/>
        </p:spPr>
        <p:txBody>
          <a:bodyPr wrap="none" rtlCol="0">
            <a:spAutoFit/>
          </a:bodyPr>
          <a:lstStyle/>
          <a:p>
            <a:r>
              <a:rPr lang="fr-FR" sz="3200" dirty="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3242257"/>
            <a:ext cx="1626023" cy="584775"/>
          </a:xfrm>
          <a:prstGeom prst="rect">
            <a:avLst/>
          </a:prstGeom>
          <a:noFill/>
        </p:spPr>
        <p:txBody>
          <a:bodyPr wrap="none" rtlCol="0">
            <a:spAutoFit/>
          </a:bodyPr>
          <a:lstStyle/>
          <a:p>
            <a:r>
              <a:rPr lang="fr-FR" sz="3200" dirty="0" err="1"/>
              <a:t>Answers</a:t>
            </a:r>
            <a:endParaRPr lang="fr-FR" sz="3200" dirty="0"/>
          </a:p>
        </p:txBody>
      </p:sp>
    </p:spTree>
    <p:extLst>
      <p:ext uri="{BB962C8B-B14F-4D97-AF65-F5344CB8AC3E}">
        <p14:creationId xmlns:p14="http://schemas.microsoft.com/office/powerpoint/2010/main" val="509778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spTree>
    <p:extLst>
      <p:ext uri="{BB962C8B-B14F-4D97-AF65-F5344CB8AC3E}">
        <p14:creationId xmlns:p14="http://schemas.microsoft.com/office/powerpoint/2010/main" val="2767414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1269247-39C7-43CC-A25C-64739EFBCF8F}"/>
              </a:ext>
            </a:extLst>
          </p:cNvPr>
          <p:cNvSpPr/>
          <p:nvPr/>
        </p:nvSpPr>
        <p:spPr>
          <a:xfrm>
            <a:off x="4458638" y="2574036"/>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Machine Learning</a:t>
            </a:r>
          </a:p>
        </p:txBody>
      </p:sp>
      <p:cxnSp>
        <p:nvCxnSpPr>
          <p:cNvPr id="13" name="Connecteur droit avec flèche 12">
            <a:extLst>
              <a:ext uri="{FF2B5EF4-FFF2-40B4-BE49-F238E27FC236}">
                <a16:creationId xmlns:a16="http://schemas.microsoft.com/office/drawing/2014/main" id="{2861F344-635F-44E6-B245-5E616A5242EA}"/>
              </a:ext>
            </a:extLst>
          </p:cNvPr>
          <p:cNvCxnSpPr>
            <a:cxnSpLocks/>
          </p:cNvCxnSpPr>
          <p:nvPr/>
        </p:nvCxnSpPr>
        <p:spPr>
          <a:xfrm>
            <a:off x="3101560" y="3191506"/>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4426E773-49EA-4961-B0FB-E343C61B59CA}"/>
              </a:ext>
            </a:extLst>
          </p:cNvPr>
          <p:cNvCxnSpPr/>
          <p:nvPr/>
        </p:nvCxnSpPr>
        <p:spPr>
          <a:xfrm>
            <a:off x="3101560" y="3739791"/>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B66B36EE-0902-4969-BEEF-F3BF3939406C}"/>
              </a:ext>
            </a:extLst>
          </p:cNvPr>
          <p:cNvSpPr txBox="1"/>
          <p:nvPr/>
        </p:nvSpPr>
        <p:spPr>
          <a:xfrm>
            <a:off x="1799468" y="2844225"/>
            <a:ext cx="1010213" cy="584775"/>
          </a:xfrm>
          <a:prstGeom prst="rect">
            <a:avLst/>
          </a:prstGeom>
          <a:noFill/>
        </p:spPr>
        <p:txBody>
          <a:bodyPr wrap="none" rtlCol="0">
            <a:spAutoFit/>
          </a:bodyPr>
          <a:lstStyle/>
          <a:p>
            <a:r>
              <a:rPr lang="fr-FR" sz="3200" dirty="0"/>
              <a:t>Data</a:t>
            </a:r>
          </a:p>
        </p:txBody>
      </p:sp>
      <p:sp>
        <p:nvSpPr>
          <p:cNvPr id="16" name="ZoneTexte 15">
            <a:extLst>
              <a:ext uri="{FF2B5EF4-FFF2-40B4-BE49-F238E27FC236}">
                <a16:creationId xmlns:a16="http://schemas.microsoft.com/office/drawing/2014/main" id="{CCCEAD5C-4E87-47E3-8625-B63CD7B66D84}"/>
              </a:ext>
            </a:extLst>
          </p:cNvPr>
          <p:cNvSpPr txBox="1"/>
          <p:nvPr/>
        </p:nvSpPr>
        <p:spPr>
          <a:xfrm>
            <a:off x="1387591" y="3360639"/>
            <a:ext cx="1626023" cy="584775"/>
          </a:xfrm>
          <a:prstGeom prst="rect">
            <a:avLst/>
          </a:prstGeom>
          <a:noFill/>
        </p:spPr>
        <p:txBody>
          <a:bodyPr wrap="none" rtlCol="0">
            <a:spAutoFit/>
          </a:bodyPr>
          <a:lstStyle/>
          <a:p>
            <a:r>
              <a:rPr lang="fr-FR" sz="3200" dirty="0" err="1"/>
              <a:t>Answers</a:t>
            </a:r>
            <a:endParaRPr lang="fr-FR" sz="3200" dirty="0"/>
          </a:p>
        </p:txBody>
      </p:sp>
      <p:cxnSp>
        <p:nvCxnSpPr>
          <p:cNvPr id="19" name="Connecteur droit avec flèche 18">
            <a:extLst>
              <a:ext uri="{FF2B5EF4-FFF2-40B4-BE49-F238E27FC236}">
                <a16:creationId xmlns:a16="http://schemas.microsoft.com/office/drawing/2014/main" id="{3CABFA62-7384-4F2E-8F13-5F689950C34E}"/>
              </a:ext>
            </a:extLst>
          </p:cNvPr>
          <p:cNvCxnSpPr/>
          <p:nvPr/>
        </p:nvCxnSpPr>
        <p:spPr>
          <a:xfrm>
            <a:off x="7247558" y="34290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3618F0FF-194B-4D16-9A79-557BEBEF3CF8}"/>
              </a:ext>
            </a:extLst>
          </p:cNvPr>
          <p:cNvSpPr txBox="1"/>
          <p:nvPr/>
        </p:nvSpPr>
        <p:spPr>
          <a:xfrm>
            <a:off x="8841530" y="3068252"/>
            <a:ext cx="1149867" cy="584775"/>
          </a:xfrm>
          <a:prstGeom prst="rect">
            <a:avLst/>
          </a:prstGeom>
          <a:noFill/>
        </p:spPr>
        <p:txBody>
          <a:bodyPr wrap="none" rtlCol="0">
            <a:spAutoFit/>
          </a:bodyPr>
          <a:lstStyle/>
          <a:p>
            <a:r>
              <a:rPr lang="fr-FR" sz="3200" dirty="0"/>
              <a:t>Rules</a:t>
            </a:r>
          </a:p>
        </p:txBody>
      </p:sp>
      <p:pic>
        <p:nvPicPr>
          <p:cNvPr id="9" name="Espace réservé du contenu 5">
            <a:extLst>
              <a:ext uri="{FF2B5EF4-FFF2-40B4-BE49-F238E27FC236}">
                <a16:creationId xmlns:a16="http://schemas.microsoft.com/office/drawing/2014/main" id="{8E22EC1F-F9FF-40E4-A7ED-66D64561171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907" t="-1" r="16058" b="-2621"/>
          <a:stretch/>
        </p:blipFill>
        <p:spPr>
          <a:xfrm>
            <a:off x="10213130" y="3028215"/>
            <a:ext cx="816820" cy="664848"/>
          </a:xfrm>
          <a:effectLst>
            <a:outerShdw algn="ctr" rotWithShape="0">
              <a:srgbClr val="000000"/>
            </a:outerShdw>
          </a:effectLst>
        </p:spPr>
      </p:pic>
    </p:spTree>
    <p:extLst>
      <p:ext uri="{BB962C8B-B14F-4D97-AF65-F5344CB8AC3E}">
        <p14:creationId xmlns:p14="http://schemas.microsoft.com/office/powerpoint/2010/main" val="2438817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515FBED-51D0-4963-8165-931FDC61B411}"/>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AI model</a:t>
            </a:r>
          </a:p>
        </p:txBody>
      </p:sp>
      <p:cxnSp>
        <p:nvCxnSpPr>
          <p:cNvPr id="18" name="Connecteur droit avec flèche 17">
            <a:extLst>
              <a:ext uri="{FF2B5EF4-FFF2-40B4-BE49-F238E27FC236}">
                <a16:creationId xmlns:a16="http://schemas.microsoft.com/office/drawing/2014/main" id="{31556393-D605-4A25-9FAE-FC2164A50989}"/>
              </a:ext>
            </a:extLst>
          </p:cNvPr>
          <p:cNvCxnSpPr>
            <a:endCxn id="17"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70C75848-7333-480C-820F-ED0650D0CE97}"/>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E30F9DE2-A24C-44D7-BCEA-83327C0E07C6}"/>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21" name="ZoneTexte 20">
            <a:extLst>
              <a:ext uri="{FF2B5EF4-FFF2-40B4-BE49-F238E27FC236}">
                <a16:creationId xmlns:a16="http://schemas.microsoft.com/office/drawing/2014/main" id="{ADBB868A-9D46-46E3-ABE0-3B4758F8B844}"/>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pic>
        <p:nvPicPr>
          <p:cNvPr id="10" name="Espace réservé du contenu 5">
            <a:extLst>
              <a:ext uri="{FF2B5EF4-FFF2-40B4-BE49-F238E27FC236}">
                <a16:creationId xmlns:a16="http://schemas.microsoft.com/office/drawing/2014/main" id="{83C112C6-4F8C-40B8-97BD-00F15EE45CEF}"/>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834286" y="4001294"/>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175558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0847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13 000</a:t>
            </a:r>
            <a:br>
              <a:rPr lang="fr-FR" sz="4800" dirty="0"/>
            </a:br>
            <a:r>
              <a:rPr lang="fr-FR" sz="4800" dirty="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74303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 4 000</a:t>
            </a:r>
            <a:br>
              <a:rPr lang="fr-FR" sz="4800" dirty="0"/>
            </a:br>
            <a:r>
              <a:rPr lang="fr-FR" sz="4800" dirty="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3 000</a:t>
            </a:r>
            <a:br>
              <a:rPr lang="fr-FR" sz="4800" dirty="0"/>
            </a:br>
            <a:r>
              <a:rPr lang="fr-FR" sz="4800" dirty="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365125"/>
            <a:ext cx="10515600" cy="1325563"/>
          </a:xfrm>
        </p:spPr>
        <p:txBody>
          <a:bodyPr/>
          <a:lstStyle/>
          <a:p>
            <a:r>
              <a:rPr lang="fr-FR" dirty="0" err="1"/>
              <a:t>Dataset</a:t>
            </a:r>
            <a:r>
              <a:rPr lang="fr-FR" dirty="0"/>
              <a:t> of 20 000 files</a:t>
            </a:r>
            <a:endParaRPr lang="fr-FR" dirty="0">
              <a:solidFill>
                <a:schemeClr val="bg1">
                  <a:lumMod val="50000"/>
                </a:schemeClr>
              </a:solidFill>
            </a:endParaRP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3922583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fr-FR" sz="17900" dirty="0" err="1">
                <a:solidFill>
                  <a:schemeClr val="accent6">
                    <a:lumMod val="60000"/>
                    <a:lumOff val="40000"/>
                  </a:schemeClr>
                </a:solidFill>
              </a:rPr>
              <a:t>Demo</a:t>
            </a:r>
            <a:endParaRPr lang="fr-FR" sz="17900" dirty="0">
              <a:solidFill>
                <a:schemeClr val="accent6">
                  <a:lumMod val="60000"/>
                  <a:lumOff val="40000"/>
                </a:schemeClr>
              </a:solidFill>
            </a:endParaRPr>
          </a:p>
        </p:txBody>
      </p:sp>
    </p:spTree>
    <p:extLst>
      <p:ext uri="{BB962C8B-B14F-4D97-AF65-F5344CB8AC3E}">
        <p14:creationId xmlns:p14="http://schemas.microsoft.com/office/powerpoint/2010/main" val="3378522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p:txBody>
          <a:bodyPr/>
          <a:lstStyle/>
          <a:p>
            <a:r>
              <a:rPr lang="fr-FR" dirty="0"/>
              <a:t>Data </a:t>
            </a:r>
            <a:r>
              <a:rPr lang="fr-FR" dirty="0" err="1"/>
              <a:t>is</a:t>
            </a:r>
            <a:r>
              <a:rPr lang="fr-FR" dirty="0"/>
              <a:t> gold</a:t>
            </a:r>
            <a:endParaRPr lang="fr-FR" dirty="0">
              <a:solidFill>
                <a:schemeClr val="bg1">
                  <a:lumMod val="50000"/>
                </a:schemeClr>
              </a:solidFill>
            </a:endParaRP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2"/>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3" y="6123543"/>
            <a:ext cx="6097554" cy="369332"/>
          </a:xfrm>
          <a:prstGeom prst="rect">
            <a:avLst/>
          </a:prstGeom>
          <a:noFill/>
        </p:spPr>
        <p:txBody>
          <a:bodyPr wrap="square">
            <a:spAutoFit/>
          </a:bodyPr>
          <a:lstStyle/>
          <a:p>
            <a:pPr algn="ctr"/>
            <a:r>
              <a:rPr lang="fr-FR" dirty="0">
                <a:solidFill>
                  <a:schemeClr val="bg1">
                    <a:lumMod val="50000"/>
                  </a:schemeClr>
                </a:solidFill>
              </a:rPr>
              <a:t>(Data </a:t>
            </a:r>
            <a:r>
              <a:rPr lang="fr-FR" dirty="0" err="1">
                <a:solidFill>
                  <a:schemeClr val="bg1">
                    <a:lumMod val="50000"/>
                  </a:schemeClr>
                </a:solidFill>
              </a:rPr>
              <a:t>centric</a:t>
            </a:r>
            <a:r>
              <a:rPr lang="fr-FR" dirty="0">
                <a:solidFill>
                  <a:schemeClr val="bg1">
                    <a:lumMod val="50000"/>
                  </a:schemeClr>
                </a:solidFill>
              </a:rPr>
              <a:t>)</a:t>
            </a:r>
            <a:endParaRPr lang="fr-FR" dirty="0"/>
          </a:p>
        </p:txBody>
      </p:sp>
    </p:spTree>
    <p:extLst>
      <p:ext uri="{BB962C8B-B14F-4D97-AF65-F5344CB8AC3E}">
        <p14:creationId xmlns:p14="http://schemas.microsoft.com/office/powerpoint/2010/main" val="412528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881002" y="1060174"/>
            <a:ext cx="1930081" cy="141464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Consumer 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777434" y="1060175"/>
            <a:ext cx="1938260" cy="141464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0325" y="1060174"/>
            <a:ext cx="1944015" cy="1393777"/>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stCxn id="5" idx="3"/>
            <a:endCxn id="7" idx="1"/>
          </p:cNvCxnSpPr>
          <p:nvPr/>
        </p:nvCxnSpPr>
        <p:spPr>
          <a:xfrm flipH="1" flipV="1">
            <a:off x="960325" y="1757063"/>
            <a:ext cx="10850758" cy="10433"/>
          </a:xfrm>
          <a:prstGeom prst="curvedConnector5">
            <a:avLst>
              <a:gd name="adj1" fmla="val -2107"/>
              <a:gd name="adj2" fmla="val -27738484"/>
              <a:gd name="adj3" fmla="val 102107"/>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59290" y="1379286"/>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a:stCxn id="7" idx="3"/>
            <a:endCxn id="33" idx="1"/>
          </p:cNvCxnSpPr>
          <p:nvPr/>
        </p:nvCxnSpPr>
        <p:spPr>
          <a:xfrm>
            <a:off x="2904340" y="1757063"/>
            <a:ext cx="940656" cy="0"/>
          </a:xfrm>
          <a:prstGeom prst="straightConnector1">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a:stCxn id="33" idx="3"/>
            <a:endCxn id="6" idx="1"/>
          </p:cNvCxnSpPr>
          <p:nvPr/>
        </p:nvCxnSpPr>
        <p:spPr>
          <a:xfrm>
            <a:off x="5876399" y="1757063"/>
            <a:ext cx="901035" cy="10434"/>
          </a:xfrm>
          <a:prstGeom prst="straightConnector1">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a:stCxn id="6" idx="3"/>
            <a:endCxn id="5" idx="1"/>
          </p:cNvCxnSpPr>
          <p:nvPr/>
        </p:nvCxnSpPr>
        <p:spPr>
          <a:xfrm flipV="1">
            <a:off x="8715694" y="1767496"/>
            <a:ext cx="1165308" cy="1"/>
          </a:xfrm>
          <a:prstGeom prst="straightConnector1">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flipV="1">
            <a:off x="238125" y="1757063"/>
            <a:ext cx="722200" cy="8468"/>
          </a:xfrm>
          <a:prstGeom prst="straightConnector1">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60355" y="1392383"/>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615631" y="5507243"/>
            <a:ext cx="4960737" cy="923330"/>
          </a:xfrm>
          <a:prstGeom prst="rect">
            <a:avLst/>
          </a:prstGeom>
          <a:noFill/>
        </p:spPr>
        <p:txBody>
          <a:bodyPr wrap="square" rtlCol="0">
            <a:spAutoFit/>
          </a:bodyPr>
          <a:lstStyle/>
          <a:p>
            <a:pPr algn="ctr"/>
            <a:r>
              <a:rPr lang="fr-FR" sz="5400" b="1" dirty="0" err="1">
                <a:solidFill>
                  <a:schemeClr val="accent6">
                    <a:lumMod val="50000"/>
                  </a:schemeClr>
                </a:solidFill>
              </a:rPr>
              <a:t>Feeback</a:t>
            </a:r>
            <a:r>
              <a:rPr lang="fr-FR" sz="5400" b="1" dirty="0">
                <a:solidFill>
                  <a:schemeClr val="accent6">
                    <a:lumMod val="50000"/>
                  </a:schemeClr>
                </a:solidFill>
              </a:rPr>
              <a:t> </a:t>
            </a:r>
            <a:r>
              <a:rPr lang="fr-FR" sz="5400" b="1" dirty="0" err="1">
                <a:solidFill>
                  <a:schemeClr val="accent6">
                    <a:lumMod val="50000"/>
                  </a:schemeClr>
                </a:solidFill>
              </a:rPr>
              <a:t>loop</a:t>
            </a:r>
            <a:endParaRPr lang="fr-FR" sz="2800" b="1" dirty="0">
              <a:solidFill>
                <a:schemeClr val="accent6">
                  <a:lumMod val="50000"/>
                </a:schemeClr>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34596" y="1364724"/>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67" name="ZoneTexte 66">
            <a:extLst>
              <a:ext uri="{FF2B5EF4-FFF2-40B4-BE49-F238E27FC236}">
                <a16:creationId xmlns:a16="http://schemas.microsoft.com/office/drawing/2014/main" id="{C4275328-4323-4C6E-9774-7B66C071FEAE}"/>
              </a:ext>
            </a:extLst>
          </p:cNvPr>
          <p:cNvSpPr txBox="1"/>
          <p:nvPr/>
        </p:nvSpPr>
        <p:spPr>
          <a:xfrm>
            <a:off x="8806027" y="139619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6001067" y="4198516"/>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spTree>
    <p:extLst>
      <p:ext uri="{BB962C8B-B14F-4D97-AF65-F5344CB8AC3E}">
        <p14:creationId xmlns:p14="http://schemas.microsoft.com/office/powerpoint/2010/main" val="1917202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05818"/>
            <a:ext cx="6457032" cy="956232"/>
          </a:xfrm>
        </p:spPr>
        <p:txBody>
          <a:bodyPr/>
          <a:lstStyle/>
          <a:p>
            <a:pPr algn="ctr"/>
            <a:r>
              <a:rPr lang="fr-FR" dirty="0" err="1">
                <a:solidFill>
                  <a:schemeClr val="tx1">
                    <a:lumMod val="60000"/>
                    <a:lumOff val="40000"/>
                  </a:schemeClr>
                </a:solidFill>
              </a:rPr>
              <a:t>Datadrift</a:t>
            </a:r>
            <a:endParaRPr lang="fr-FR" dirty="0">
              <a:solidFill>
                <a:schemeClr val="tx1">
                  <a:lumMod val="60000"/>
                  <a:lumOff val="40000"/>
                </a:schemeClr>
              </a:solidFill>
            </a:endParaRPr>
          </a:p>
        </p:txBody>
      </p:sp>
      <p:pic>
        <p:nvPicPr>
          <p:cNvPr id="1032" name="Picture 8">
            <a:extLst>
              <a:ext uri="{FF2B5EF4-FFF2-40B4-BE49-F238E27FC236}">
                <a16:creationId xmlns:a16="http://schemas.microsoft.com/office/drawing/2014/main" id="{879D53FF-153A-4A03-94E2-B68CD6293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29726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BCF3B32D-6AC0-4275-994D-EEF124DD7355}"/>
              </a:ext>
            </a:extLst>
          </p:cNvPr>
          <p:cNvSpPr txBox="1"/>
          <p:nvPr/>
        </p:nvSpPr>
        <p:spPr>
          <a:xfrm>
            <a:off x="4537572" y="6127234"/>
            <a:ext cx="6097836"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skidding</a:t>
            </a:r>
            <a:r>
              <a:rPr lang="fr-FR" b="0" dirty="0">
                <a:solidFill>
                  <a:srgbClr val="A31515"/>
                </a:solidFill>
                <a:effectLst/>
                <a:latin typeface="Courier New" panose="02070309020205020404" pitchFamily="49" charset="0"/>
              </a:rPr>
              <a:t> on a road"</a:t>
            </a:r>
            <a:endParaRPr lang="fr-FR" b="0" dirty="0">
              <a:solidFill>
                <a:srgbClr val="000000"/>
              </a:solidFill>
              <a:effectLst/>
              <a:latin typeface="Courier New" panose="02070309020205020404" pitchFamily="49" charset="0"/>
            </a:endParaRPr>
          </a:p>
        </p:txBody>
      </p:sp>
      <p:pic>
        <p:nvPicPr>
          <p:cNvPr id="1034" name="Picture 10">
            <a:extLst>
              <a:ext uri="{FF2B5EF4-FFF2-40B4-BE49-F238E27FC236}">
                <a16:creationId xmlns:a16="http://schemas.microsoft.com/office/drawing/2014/main" id="{C31063F9-EDE0-48AF-A9D6-57374BC8FC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2870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655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Feature</a:t>
            </a:r>
            <a:r>
              <a:rPr lang="fr-FR" dirty="0"/>
              <a:t>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a:t>
            </a:r>
            <a:r>
              <a:rPr lang="fr-FR" dirty="0" err="1"/>
              <a:t>Verification</a:t>
            </a:r>
            <a:endParaRPr lang="fr-FR" dirty="0"/>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Analysis</a:t>
            </a:r>
            <a:r>
              <a:rPr lang="fr-FR" dirty="0"/>
              <a:t>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Serving</a:t>
            </a:r>
            <a:r>
              <a:rPr lang="fr-FR" dirty="0"/>
              <a:t>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542925" y="6315075"/>
            <a:ext cx="3352800" cy="369332"/>
          </a:xfrm>
          <a:prstGeom prst="rect">
            <a:avLst/>
          </a:prstGeom>
          <a:noFill/>
        </p:spPr>
        <p:txBody>
          <a:bodyPr wrap="square" rtlCol="0">
            <a:spAutoFit/>
          </a:bodyPr>
          <a:lstStyle/>
          <a:p>
            <a:r>
              <a:rPr lang="fr-FR" dirty="0"/>
              <a:t>Source : google</a:t>
            </a:r>
          </a:p>
        </p:txBody>
      </p:sp>
    </p:spTree>
    <p:extLst>
      <p:ext uri="{BB962C8B-B14F-4D97-AF65-F5344CB8AC3E}">
        <p14:creationId xmlns:p14="http://schemas.microsoft.com/office/powerpoint/2010/main" val="4014832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019049" cy="923330"/>
          </a:xfrm>
          <a:prstGeom prst="rect">
            <a:avLst/>
          </a:prstGeom>
          <a:noFill/>
        </p:spPr>
        <p:txBody>
          <a:bodyPr wrap="none" rtlCol="0">
            <a:spAutoFit/>
          </a:bodyPr>
          <a:lstStyle/>
          <a:p>
            <a:r>
              <a:rPr lang="fr-FR" sz="5400" dirty="0" err="1">
                <a:solidFill>
                  <a:schemeClr val="bg2">
                    <a:lumMod val="25000"/>
                  </a:schemeClr>
                </a:solidFill>
              </a:rPr>
              <a:t>Datascientist</a:t>
            </a:r>
            <a:endParaRPr lang="fr-FR" sz="5400" dirty="0">
              <a:solidFill>
                <a:schemeClr val="bg2">
                  <a:lumMod val="25000"/>
                </a:schemeClr>
              </a:solidFill>
            </a:endParaRP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fr-FR" sz="5400" dirty="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fr-FR" sz="5400" dirty="0">
                <a:solidFill>
                  <a:schemeClr val="bg2">
                    <a:lumMod val="25000"/>
                  </a:schemeClr>
                </a:solidFill>
              </a:rPr>
              <a:t>Software Engineer</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"the </a:t>
            </a:r>
            <a:r>
              <a:rPr lang="fr-FR" b="0" dirty="0" err="1">
                <a:solidFill>
                  <a:srgbClr val="A31515"/>
                </a:solidFill>
                <a:effectLst/>
                <a:latin typeface="Courier New" panose="02070309020205020404" pitchFamily="49" charset="0"/>
              </a:rPr>
              <a:t>god</a:t>
            </a:r>
            <a:r>
              <a:rPr lang="fr-FR" b="0" dirty="0">
                <a:solidFill>
                  <a:srgbClr val="A31515"/>
                </a:solidFill>
                <a:effectLst/>
                <a:latin typeface="Courier New" panose="02070309020205020404" pitchFamily="49" charset="0"/>
              </a:rPr>
              <a:t> graal </a:t>
            </a:r>
            <a:r>
              <a:rPr lang="fr-FR" dirty="0" err="1">
                <a:solidFill>
                  <a:srgbClr val="A31515"/>
                </a:solidFill>
                <a:latin typeface="Courier New" panose="02070309020205020404" pitchFamily="49" charset="0"/>
              </a:rPr>
              <a:t>t</a:t>
            </a:r>
            <a:r>
              <a:rPr lang="fr-FR" b="0" dirty="0" err="1">
                <a:solidFill>
                  <a:srgbClr val="A31515"/>
                </a:solidFill>
                <a:effectLst/>
                <a:latin typeface="Courier New" panose="02070309020205020404" pitchFamily="49" charset="0"/>
              </a:rPr>
              <a:t>rophy</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176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a:t>
            </a:r>
            <a:r>
              <a:rPr lang="fr-FR" sz="4000" dirty="0"/>
              <a:t>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623279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D586E7-787C-4E29-9BD5-FBFE7FFC86FA}"/>
              </a:ext>
            </a:extLst>
          </p:cNvPr>
          <p:cNvSpPr>
            <a:spLocks noGrp="1"/>
          </p:cNvSpPr>
          <p:nvPr>
            <p:ph type="title"/>
          </p:nvPr>
        </p:nvSpPr>
        <p:spPr/>
        <p:txBody>
          <a:bodyPr/>
          <a:lstStyle/>
          <a:p>
            <a:r>
              <a:rPr lang="fr-FR" dirty="0"/>
              <a:t>Production</a:t>
            </a:r>
          </a:p>
        </p:txBody>
      </p:sp>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p:txBody>
          <a:bodyPr>
            <a:normAutofit/>
          </a:bodyPr>
          <a:lstStyle/>
          <a:p>
            <a:r>
              <a:rPr lang="fr-FR" dirty="0"/>
              <a:t>Besoin utilisateur</a:t>
            </a:r>
          </a:p>
          <a:p>
            <a:r>
              <a:rPr lang="fr-FR" dirty="0"/>
              <a:t>Coût</a:t>
            </a:r>
          </a:p>
          <a:p>
            <a:r>
              <a:rPr lang="fr-FR" dirty="0"/>
              <a:t>Rapide</a:t>
            </a:r>
          </a:p>
          <a:p>
            <a:r>
              <a:rPr lang="fr-FR" dirty="0"/>
              <a:t>Bon résultat : Qualité/Performance des algorithmes (IA ou non IA)</a:t>
            </a:r>
          </a:p>
          <a:p>
            <a:r>
              <a:rPr lang="fr-FR" dirty="0"/>
              <a:t>Maintenable</a:t>
            </a:r>
          </a:p>
          <a:p>
            <a:r>
              <a:rPr lang="fr-FR" dirty="0"/>
              <a:t>Sécurisé</a:t>
            </a:r>
          </a:p>
          <a:p>
            <a:r>
              <a:rPr lang="fr-FR" dirty="0"/>
              <a:t>Relivrer/réentraîner rapidement en cas d’incident (dont </a:t>
            </a:r>
            <a:r>
              <a:rPr lang="fr-FR" dirty="0" err="1"/>
              <a:t>Datadrift</a:t>
            </a:r>
            <a:r>
              <a:rPr lang="fr-FR" dirty="0"/>
              <a:t>)</a:t>
            </a:r>
          </a:p>
          <a:p>
            <a:endParaRPr lang="fr-FR" dirty="0"/>
          </a:p>
          <a:p>
            <a:endParaRPr lang="fr-FR" dirty="0"/>
          </a:p>
          <a:p>
            <a:endParaRPr lang="fr-FR" dirty="0"/>
          </a:p>
        </p:txBody>
      </p:sp>
    </p:spTree>
    <p:extLst>
      <p:ext uri="{BB962C8B-B14F-4D97-AF65-F5344CB8AC3E}">
        <p14:creationId xmlns:p14="http://schemas.microsoft.com/office/powerpoint/2010/main" val="1071146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Tree>
    <p:extLst>
      <p:ext uri="{BB962C8B-B14F-4D97-AF65-F5344CB8AC3E}">
        <p14:creationId xmlns:p14="http://schemas.microsoft.com/office/powerpoint/2010/main" val="476053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Tree>
    <p:extLst>
      <p:ext uri="{BB962C8B-B14F-4D97-AF65-F5344CB8AC3E}">
        <p14:creationId xmlns:p14="http://schemas.microsoft.com/office/powerpoint/2010/main" val="3696810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005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61196" y="5354314"/>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80468" cy="2692037"/>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728351" y="3235326"/>
            <a:ext cx="2304597" cy="2717631"/>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2">
            <a:alphaModFix amt="53000"/>
            <a:extLst>
              <a:ext uri="{28A0092B-C50C-407E-A947-70E740481C1C}">
                <a14:useLocalDpi xmlns:a14="http://schemas.microsoft.com/office/drawing/2010/main" val="0"/>
              </a:ext>
            </a:extLst>
          </a:blip>
          <a:srcRect/>
          <a:stretch>
            <a:fillRect/>
          </a:stretch>
        </p:blipFill>
        <p:spPr bwMode="auto">
          <a:xfrm>
            <a:off x="4855026" y="5205123"/>
            <a:ext cx="588793" cy="572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697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fr-FR"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fr-FR"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Orchestrator</a:t>
            </a:r>
            <a:endParaRPr lang="en-FR" sz="1400" dirty="0">
              <a:solidFill>
                <a:schemeClr val="tx1"/>
              </a:solidFill>
            </a:endParaRP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Tree>
    <p:extLst>
      <p:ext uri="{BB962C8B-B14F-4D97-AF65-F5344CB8AC3E}">
        <p14:creationId xmlns:p14="http://schemas.microsoft.com/office/powerpoint/2010/main" val="2244111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830781" y="2347979"/>
            <a:ext cx="5182590" cy="2162042"/>
          </a:xfrm>
        </p:spPr>
        <p:txBody>
          <a:bodyPr>
            <a:normAutofit fontScale="90000"/>
          </a:bodyPr>
          <a:lstStyle/>
          <a:p>
            <a:r>
              <a:rPr lang="fr-FR" sz="8800" dirty="0" err="1"/>
              <a:t>Difficulties</a:t>
            </a:r>
            <a:endParaRPr lang="fr-FR" sz="8800" dirty="0"/>
          </a:p>
        </p:txBody>
      </p:sp>
    </p:spTree>
    <p:extLst>
      <p:ext uri="{BB962C8B-B14F-4D97-AF65-F5344CB8AC3E}">
        <p14:creationId xmlns:p14="http://schemas.microsoft.com/office/powerpoint/2010/main" val="3100895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1BC84E-401B-430B-9D76-8E0B829C67A5}"/>
              </a:ext>
            </a:extLst>
          </p:cNvPr>
          <p:cNvSpPr>
            <a:spLocks noGrp="1"/>
          </p:cNvSpPr>
          <p:nvPr>
            <p:ph type="title"/>
          </p:nvPr>
        </p:nvSpPr>
        <p:spPr/>
        <p:txBody>
          <a:bodyPr/>
          <a:lstStyle/>
          <a:p>
            <a:r>
              <a:rPr lang="fr-FR" dirty="0" err="1"/>
              <a:t>Difficulties</a:t>
            </a:r>
            <a:endParaRPr lang="fr-FR" dirty="0"/>
          </a:p>
        </p:txBody>
      </p:sp>
      <p:sp>
        <p:nvSpPr>
          <p:cNvPr id="3" name="Espace réservé du contenu 2">
            <a:extLst>
              <a:ext uri="{FF2B5EF4-FFF2-40B4-BE49-F238E27FC236}">
                <a16:creationId xmlns:a16="http://schemas.microsoft.com/office/drawing/2014/main" id="{F2C97B5A-7B07-4D08-A858-3AF144A8B642}"/>
              </a:ext>
            </a:extLst>
          </p:cNvPr>
          <p:cNvSpPr>
            <a:spLocks noGrp="1"/>
          </p:cNvSpPr>
          <p:nvPr>
            <p:ph idx="1"/>
          </p:nvPr>
        </p:nvSpPr>
        <p:spPr/>
        <p:txBody>
          <a:bodyPr/>
          <a:lstStyle/>
          <a:p>
            <a:r>
              <a:rPr lang="fr-FR" dirty="0" err="1"/>
              <a:t>Cost</a:t>
            </a:r>
            <a:endParaRPr lang="fr-FR" dirty="0"/>
          </a:p>
          <a:p>
            <a:r>
              <a:rPr lang="fr-FR" dirty="0" err="1"/>
              <a:t>Request</a:t>
            </a:r>
            <a:r>
              <a:rPr lang="fr-FR" dirty="0"/>
              <a:t> time</a:t>
            </a:r>
          </a:p>
          <a:p>
            <a:r>
              <a:rPr lang="fr-FR" dirty="0"/>
              <a:t>Feedback </a:t>
            </a:r>
            <a:r>
              <a:rPr lang="fr-FR" dirty="0" err="1"/>
              <a:t>loop</a:t>
            </a:r>
            <a:endParaRPr lang="fr-FR" dirty="0"/>
          </a:p>
          <a:p>
            <a:r>
              <a:rPr lang="fr-FR" dirty="0"/>
              <a:t>Organisation</a:t>
            </a:r>
          </a:p>
        </p:txBody>
      </p:sp>
    </p:spTree>
    <p:extLst>
      <p:ext uri="{BB962C8B-B14F-4D97-AF65-F5344CB8AC3E}">
        <p14:creationId xmlns:p14="http://schemas.microsoft.com/office/powerpoint/2010/main" val="925002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fr-FR" sz="3200" dirty="0">
                <a:solidFill>
                  <a:schemeClr val="bg1">
                    <a:lumMod val="65000"/>
                  </a:schemeClr>
                </a:solidFill>
              </a:rPr>
              <a:t>Sinistres</a:t>
            </a:r>
            <a:br>
              <a:rPr lang="fr-FR" sz="3200" dirty="0">
                <a:solidFill>
                  <a:schemeClr val="bg1">
                    <a:lumMod val="65000"/>
                  </a:schemeClr>
                </a:solidFill>
              </a:rPr>
            </a:br>
            <a:r>
              <a:rPr lang="fr-FR" sz="3200" dirty="0">
                <a:solidFill>
                  <a:schemeClr val="bg1">
                    <a:lumMod val="65000"/>
                  </a:schemeClr>
                </a:solidFill>
              </a:rPr>
              <a:t>Contrat</a:t>
            </a:r>
          </a:p>
          <a:p>
            <a:r>
              <a:rPr lang="fr-FR" sz="3200" dirty="0">
                <a:solidFill>
                  <a:schemeClr val="bg1">
                    <a:lumMod val="65000"/>
                  </a:schemeClr>
                </a:solidFill>
              </a:rPr>
              <a:t>Facture</a:t>
            </a:r>
          </a:p>
          <a:p>
            <a:r>
              <a:rPr lang="fr-FR" sz="3200" dirty="0">
                <a:solidFill>
                  <a:schemeClr val="accent6">
                    <a:lumMod val="75000"/>
                  </a:schemeClr>
                </a:solidFill>
              </a:rPr>
              <a:t>Pièce de gestion</a:t>
            </a:r>
          </a:p>
          <a:p>
            <a:r>
              <a:rPr lang="fr-FR" sz="3200" dirty="0">
                <a:solidFill>
                  <a:schemeClr val="bg1">
                    <a:lumMod val="65000"/>
                  </a:schemeClr>
                </a:solidFill>
              </a:rPr>
              <a:t>Autres</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a:t>
            </a:r>
            <a:r>
              <a:rPr lang="en-US" b="0" dirty="0" err="1">
                <a:solidFill>
                  <a:srgbClr val="A31515"/>
                </a:solidFill>
                <a:effectLst/>
                <a:latin typeface="Courier New" panose="02070309020205020404" pitchFamily="49" charset="0"/>
              </a:rPr>
              <a:t>uppside</a:t>
            </a:r>
            <a:r>
              <a:rPr lang="en-US" b="0" dirty="0">
                <a:solidFill>
                  <a:srgbClr val="A31515"/>
                </a:solidFill>
                <a:effectLst/>
                <a:latin typeface="Courier New" panose="02070309020205020404" pitchFamily="49" charset="0"/>
              </a:rPr>
              <a:t>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fr-FR" sz="2400" dirty="0"/>
              <a:t>email</a:t>
            </a:r>
          </a:p>
        </p:txBody>
      </p:sp>
    </p:spTree>
    <p:extLst>
      <p:ext uri="{BB962C8B-B14F-4D97-AF65-F5344CB8AC3E}">
        <p14:creationId xmlns:p14="http://schemas.microsoft.com/office/powerpoint/2010/main" val="1878918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fr-FR" dirty="0" err="1"/>
              <a:t>Find</a:t>
            </a:r>
            <a:r>
              <a:rPr lang="fr-FR" dirty="0"/>
              <a:t> 7 </a:t>
            </a:r>
            <a:r>
              <a:rPr lang="fr-FR" dirty="0" err="1"/>
              <a:t>differencies</a:t>
            </a:r>
            <a:endParaRPr lang="fr-FR" dirty="0"/>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2"/>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2"/>
          <a:stretch>
            <a:fillRect/>
          </a:stretch>
        </p:blipFill>
        <p:spPr>
          <a:xfrm>
            <a:off x="6819693" y="1690688"/>
            <a:ext cx="3800475" cy="3705225"/>
          </a:xfrm>
          <a:prstGeom prst="rect">
            <a:avLst/>
          </a:prstGeom>
        </p:spPr>
      </p:pic>
    </p:spTree>
    <p:extLst>
      <p:ext uri="{BB962C8B-B14F-4D97-AF65-F5344CB8AC3E}">
        <p14:creationId xmlns:p14="http://schemas.microsoft.com/office/powerpoint/2010/main" val="1020411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Tree>
    <p:extLst>
      <p:ext uri="{BB962C8B-B14F-4D97-AF65-F5344CB8AC3E}">
        <p14:creationId xmlns:p14="http://schemas.microsoft.com/office/powerpoint/2010/main" val="3927590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436681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861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084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940254984"/>
              </p:ext>
            </p:extLst>
          </p:nvPr>
        </p:nvGraphicFramePr>
        <p:xfrm>
          <a:off x="434666" y="186439"/>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EAFF17A8-A918-49E8-B51B-C2B94085FA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5460" y="2931533"/>
            <a:ext cx="824905" cy="824905"/>
          </a:xfrm>
          <a:prstGeom prst="rect">
            <a:avLst/>
          </a:prstGeom>
          <a:solidFill>
            <a:schemeClr val="bg1"/>
          </a:solidFill>
          <a:ln w="76200">
            <a:solidFill>
              <a:schemeClr val="bg1"/>
            </a:solidFill>
          </a:ln>
        </p:spPr>
      </p:pic>
    </p:spTree>
    <p:extLst>
      <p:ext uri="{BB962C8B-B14F-4D97-AF65-F5344CB8AC3E}">
        <p14:creationId xmlns:p14="http://schemas.microsoft.com/office/powerpoint/2010/main" val="1582726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3CD7936E-1F65-4DB6-B33E-29D555E56D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5460" y="2931533"/>
            <a:ext cx="824905" cy="824905"/>
          </a:xfrm>
          <a:prstGeom prst="rect">
            <a:avLst/>
          </a:prstGeom>
          <a:solidFill>
            <a:schemeClr val="bg1"/>
          </a:solidFill>
          <a:ln w="76200">
            <a:solidFill>
              <a:schemeClr val="bg1"/>
            </a:solidFill>
          </a:ln>
        </p:spPr>
      </p:pic>
    </p:spTree>
    <p:extLst>
      <p:ext uri="{BB962C8B-B14F-4D97-AF65-F5344CB8AC3E}">
        <p14:creationId xmlns:p14="http://schemas.microsoft.com/office/powerpoint/2010/main" val="190980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cteur droit avec flèche 2">
            <a:extLst>
              <a:ext uri="{FF2B5EF4-FFF2-40B4-BE49-F238E27FC236}">
                <a16:creationId xmlns:a16="http://schemas.microsoft.com/office/drawing/2014/main" id="{E9EC1D37-A1EC-4092-9C5B-44F0C6F4CFD8}"/>
              </a:ext>
            </a:extLst>
          </p:cNvPr>
          <p:cNvCxnSpPr>
            <a:cxnSpLocks/>
            <a:endCxn id="23" idx="1"/>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pic>
        <p:nvPicPr>
          <p:cNvPr id="23" name="Picture 4">
            <a:extLst>
              <a:ext uri="{FF2B5EF4-FFF2-40B4-BE49-F238E27FC236}">
                <a16:creationId xmlns:a16="http://schemas.microsoft.com/office/drawing/2014/main" id="{570A7E67-782A-4C9F-95E1-3F41251417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2904" y="2613421"/>
            <a:ext cx="824905" cy="824905"/>
          </a:xfrm>
          <a:prstGeom prst="rect">
            <a:avLst/>
          </a:prstGeom>
          <a:solidFill>
            <a:schemeClr val="bg1"/>
          </a:solidFill>
          <a:ln w="76200">
            <a:solidFill>
              <a:schemeClr val="bg1"/>
            </a:solidFill>
          </a:ln>
        </p:spPr>
      </p:pic>
    </p:spTree>
    <p:extLst>
      <p:ext uri="{BB962C8B-B14F-4D97-AF65-F5344CB8AC3E}">
        <p14:creationId xmlns:p14="http://schemas.microsoft.com/office/powerpoint/2010/main" val="2978543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52C3BF81-5092-4024-BF9C-197441CEBA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2904" y="2613421"/>
            <a:ext cx="824905" cy="824905"/>
          </a:xfrm>
          <a:prstGeom prst="rect">
            <a:avLst/>
          </a:prstGeom>
          <a:solidFill>
            <a:schemeClr val="bg1"/>
          </a:solidFill>
          <a:ln w="76200">
            <a:solidFill>
              <a:schemeClr val="bg1"/>
            </a:solidFill>
          </a:ln>
        </p:spPr>
      </p:pic>
    </p:spTree>
    <p:extLst>
      <p:ext uri="{BB962C8B-B14F-4D97-AF65-F5344CB8AC3E}">
        <p14:creationId xmlns:p14="http://schemas.microsoft.com/office/powerpoint/2010/main" val="3098752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a:endCxn id="20" idx="1"/>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pic>
        <p:nvPicPr>
          <p:cNvPr id="20" name="Picture 4">
            <a:extLst>
              <a:ext uri="{FF2B5EF4-FFF2-40B4-BE49-F238E27FC236}">
                <a16:creationId xmlns:a16="http://schemas.microsoft.com/office/drawing/2014/main" id="{453DD632-0E67-423A-A968-1D393F4851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4193" y="2259031"/>
            <a:ext cx="824905" cy="824905"/>
          </a:xfrm>
          <a:prstGeom prst="rect">
            <a:avLst/>
          </a:prstGeom>
          <a:solidFill>
            <a:schemeClr val="bg1"/>
          </a:solidFill>
          <a:ln w="76200">
            <a:solidFill>
              <a:schemeClr val="bg1"/>
            </a:solidFill>
          </a:ln>
        </p:spPr>
      </p:pic>
    </p:spTree>
    <p:extLst>
      <p:ext uri="{BB962C8B-B14F-4D97-AF65-F5344CB8AC3E}">
        <p14:creationId xmlns:p14="http://schemas.microsoft.com/office/powerpoint/2010/main" val="2544540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Classification d’email</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725872547"/>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fr-FR" sz="4000" dirty="0"/>
                        <a:t>Train </a:t>
                      </a:r>
                      <a:r>
                        <a:rPr lang="fr-FR" sz="4000" dirty="0" err="1"/>
                        <a:t>env</a:t>
                      </a:r>
                      <a:r>
                        <a:rPr lang="fr-FR" sz="4000" dirty="0"/>
                        <a:t> on </a:t>
                      </a:r>
                      <a:r>
                        <a:rPr lang="fr-FR" sz="4000" dirty="0" err="1"/>
                        <a:t>AzureML</a:t>
                      </a:r>
                      <a:endParaRPr lang="fr-FR" sz="4000" dirty="0"/>
                    </a:p>
                  </a:txBody>
                  <a:tcPr/>
                </a:tc>
                <a:tc>
                  <a:txBody>
                    <a:bodyPr/>
                    <a:lstStyle/>
                    <a:p>
                      <a:pPr algn="ctr"/>
                      <a:r>
                        <a:rPr lang="fr-FR" sz="4000" dirty="0"/>
                        <a:t>Prod </a:t>
                      </a:r>
                      <a:r>
                        <a:rPr lang="fr-FR" sz="4000" dirty="0" err="1"/>
                        <a:t>env</a:t>
                      </a:r>
                      <a:endParaRPr lang="fr-FR" sz="4000" dirty="0"/>
                    </a:p>
                  </a:txBody>
                  <a:tcPr/>
                </a:tc>
                <a:tc>
                  <a:txBody>
                    <a:bodyPr/>
                    <a:lstStyle/>
                    <a:p>
                      <a:pPr algn="ctr"/>
                      <a:r>
                        <a:rPr lang="fr-FR" sz="4000" dirty="0"/>
                        <a:t>Total default run </a:t>
                      </a:r>
                      <a:r>
                        <a:rPr lang="fr-FR" sz="4000" dirty="0" err="1"/>
                        <a:t>cost</a:t>
                      </a:r>
                      <a:endParaRPr lang="fr-FR" sz="4000" dirty="0"/>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2700 € by </a:t>
                      </a:r>
                      <a:r>
                        <a:rPr lang="fr-FR" sz="4000" dirty="0" err="1"/>
                        <a:t>month</a:t>
                      </a:r>
                      <a:endParaRPr lang="fr-FR" sz="4000" dirty="0"/>
                    </a:p>
                    <a:p>
                      <a:pPr algn="ctr"/>
                      <a:endParaRPr lang="fr-FR" sz="4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6000 € by </a:t>
                      </a:r>
                      <a:r>
                        <a:rPr lang="fr-FR" sz="4000" dirty="0" err="1"/>
                        <a:t>month</a:t>
                      </a:r>
                      <a:endParaRPr lang="fr-FR" sz="4000" dirty="0"/>
                    </a:p>
                    <a:p>
                      <a:pPr algn="ctr"/>
                      <a:r>
                        <a:rPr lang="fr-FR" sz="4000" dirty="0"/>
                        <a:t>(dev, </a:t>
                      </a:r>
                      <a:r>
                        <a:rPr lang="fr-FR" sz="4000" dirty="0" err="1"/>
                        <a:t>staging</a:t>
                      </a:r>
                      <a:r>
                        <a:rPr lang="fr-FR" sz="4000" dirty="0"/>
                        <a:t>, </a:t>
                      </a:r>
                      <a:r>
                        <a:rPr lang="fr-FR" sz="4000" dirty="0" err="1"/>
                        <a:t>pre</a:t>
                      </a:r>
                      <a:r>
                        <a:rPr lang="fr-FR" sz="4000" dirty="0"/>
                        <a:t>-prod,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by </a:t>
                      </a:r>
                      <a:r>
                        <a:rPr lang="fr-FR" sz="4000" dirty="0" err="1"/>
                        <a:t>month</a:t>
                      </a:r>
                      <a:endParaRPr lang="fr-FR" sz="4000" dirty="0"/>
                    </a:p>
                    <a:p>
                      <a:pPr algn="ctr"/>
                      <a:endParaRPr lang="fr-FR" sz="400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Tree>
    <p:extLst>
      <p:ext uri="{BB962C8B-B14F-4D97-AF65-F5344CB8AC3E}">
        <p14:creationId xmlns:p14="http://schemas.microsoft.com/office/powerpoint/2010/main" val="425306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02338679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2456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229139"/>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2210014" y="6199683"/>
            <a:ext cx="7771972"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628223" y="193402"/>
            <a:ext cx="8935553" cy="885671"/>
          </a:xfrm>
        </p:spPr>
        <p:txBody>
          <a:bodyPr>
            <a:normAutofit/>
          </a:bodyPr>
          <a:lstStyle/>
          <a:p>
            <a:pPr algn="ctr"/>
            <a:r>
              <a:rPr lang="fr-FR" sz="4000" dirty="0">
                <a:solidFill>
                  <a:schemeClr val="accent4">
                    <a:lumMod val="50000"/>
                  </a:schemeClr>
                </a:solidFill>
              </a:rPr>
              <a:t>Do not focus on the </a:t>
            </a:r>
            <a:r>
              <a:rPr lang="fr-FR" sz="4000" dirty="0" err="1">
                <a:solidFill>
                  <a:schemeClr val="accent4">
                    <a:lumMod val="50000"/>
                  </a:schemeClr>
                </a:solidFill>
              </a:rPr>
              <a:t>needs</a:t>
            </a:r>
            <a:endParaRPr lang="fr-FR" sz="4000" dirty="0">
              <a:solidFill>
                <a:schemeClr val="accent4">
                  <a:lumMod val="50000"/>
                </a:schemeClr>
              </a:solidFill>
            </a:endParaRPr>
          </a:p>
        </p:txBody>
      </p:sp>
    </p:spTree>
    <p:extLst>
      <p:ext uri="{BB962C8B-B14F-4D97-AF65-F5344CB8AC3E}">
        <p14:creationId xmlns:p14="http://schemas.microsoft.com/office/powerpoint/2010/main" val="3147234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6">
            <a:extLst>
              <a:ext uri="{FF2B5EF4-FFF2-40B4-BE49-F238E27FC236}">
                <a16:creationId xmlns:a16="http://schemas.microsoft.com/office/drawing/2014/main" id="{37B63A8E-FCC5-4C5A-B8DB-39BFC1894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063"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0104E958-9D26-4084-BCF7-83F643379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411"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7F8B4BC2-9DD1-4543-A926-32CFD4C03744}"/>
              </a:ext>
            </a:extLst>
          </p:cNvPr>
          <p:cNvSpPr/>
          <p:nvPr/>
        </p:nvSpPr>
        <p:spPr>
          <a:xfrm>
            <a:off x="7136720" y="1855255"/>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2237346" y="2998656"/>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913155" y="285227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775644" y="349030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3438334" y="429610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2295628" y="42082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2114120" y="3340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7875688" y="51725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064748" y="30406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8958096" y="172271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0730688" y="271030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0508148" y="480797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213822" y="21084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6" name="ZoneTexte 15">
            <a:extLst>
              <a:ext uri="{FF2B5EF4-FFF2-40B4-BE49-F238E27FC236}">
                <a16:creationId xmlns:a16="http://schemas.microsoft.com/office/drawing/2014/main" id="{18074341-42B8-40D4-887F-24FCF2C4BFD2}"/>
              </a:ext>
            </a:extLst>
          </p:cNvPr>
          <p:cNvSpPr txBox="1"/>
          <p:nvPr/>
        </p:nvSpPr>
        <p:spPr>
          <a:xfrm>
            <a:off x="938952" y="5940410"/>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17" name="ZoneTexte 16">
            <a:extLst>
              <a:ext uri="{FF2B5EF4-FFF2-40B4-BE49-F238E27FC236}">
                <a16:creationId xmlns:a16="http://schemas.microsoft.com/office/drawing/2014/main" id="{9DECDDCB-D432-4A43-B0AE-73E446C65284}"/>
              </a:ext>
            </a:extLst>
          </p:cNvPr>
          <p:cNvSpPr txBox="1"/>
          <p:nvPr/>
        </p:nvSpPr>
        <p:spPr>
          <a:xfrm>
            <a:off x="7228333" y="5843837"/>
            <a:ext cx="388565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bottle</a:t>
            </a:r>
            <a:r>
              <a:rPr lang="fr-FR" b="0" dirty="0">
                <a:solidFill>
                  <a:srgbClr val="A31515"/>
                </a:solidFill>
                <a:effectLst/>
                <a:latin typeface="Courier New" panose="02070309020205020404" pitchFamily="49" charset="0"/>
              </a:rPr>
              <a:t> of champagne gold"</a:t>
            </a:r>
            <a:endParaRPr lang="fr-FR"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1214092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31049FF-966B-4501-B133-093E9510C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2629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18BF243-3C85-4FBF-9AFA-2C84DE6D8602}"/>
              </a:ext>
            </a:extLst>
          </p:cNvPr>
          <p:cNvSpPr txBox="1"/>
          <p:nvPr/>
        </p:nvSpPr>
        <p:spPr>
          <a:xfrm>
            <a:off x="3962400" y="5303093"/>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
        <p:nvSpPr>
          <p:cNvPr id="7" name="Titre 1">
            <a:extLst>
              <a:ext uri="{FF2B5EF4-FFF2-40B4-BE49-F238E27FC236}">
                <a16:creationId xmlns:a16="http://schemas.microsoft.com/office/drawing/2014/main" id="{8C40B99B-37F9-4FBF-B75B-D3E49C0BEDF3}"/>
              </a:ext>
            </a:extLst>
          </p:cNvPr>
          <p:cNvSpPr txBox="1">
            <a:spLocks/>
          </p:cNvSpPr>
          <p:nvPr/>
        </p:nvSpPr>
        <p:spPr>
          <a:xfrm>
            <a:off x="1663148" y="5527143"/>
            <a:ext cx="8865704" cy="12666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accent6">
                    <a:lumMod val="75000"/>
                  </a:schemeClr>
                </a:solidFill>
              </a:rPr>
              <a:t>Do</a:t>
            </a:r>
            <a:r>
              <a:rPr lang="fr-FR" sz="4000" dirty="0">
                <a:solidFill>
                  <a:schemeClr val="accent6">
                    <a:lumMod val="75000"/>
                  </a:schemeClr>
                </a:solidFill>
              </a:rPr>
              <a:t> not </a:t>
            </a:r>
            <a:r>
              <a:rPr lang="fr-FR" sz="4000" dirty="0" err="1">
                <a:solidFill>
                  <a:schemeClr val="accent6">
                    <a:lumMod val="75000"/>
                  </a:schemeClr>
                </a:solidFill>
              </a:rPr>
              <a:t>industrialize</a:t>
            </a:r>
            <a:r>
              <a:rPr lang="fr-FR" sz="4000" dirty="0">
                <a:solidFill>
                  <a:schemeClr val="accent6">
                    <a:lumMod val="75000"/>
                  </a:schemeClr>
                </a:solidFill>
              </a:rPr>
              <a:t> the training code</a:t>
            </a:r>
          </a:p>
        </p:txBody>
      </p:sp>
    </p:spTree>
    <p:extLst>
      <p:ext uri="{BB962C8B-B14F-4D97-AF65-F5344CB8AC3E}">
        <p14:creationId xmlns:p14="http://schemas.microsoft.com/office/powerpoint/2010/main" val="1857628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3247106-DF32-4EB1-BBF0-6E51C38BC26B}"/>
              </a:ext>
            </a:extLst>
          </p:cNvPr>
          <p:cNvSpPr>
            <a:spLocks noGrp="1"/>
          </p:cNvSpPr>
          <p:nvPr>
            <p:ph idx="1"/>
          </p:nvPr>
        </p:nvSpPr>
        <p:spPr>
          <a:xfrm>
            <a:off x="935683" y="218356"/>
            <a:ext cx="10515600" cy="1358368"/>
          </a:xfrm>
        </p:spPr>
        <p:txBody>
          <a:bodyPr>
            <a:normAutofit/>
          </a:bodyPr>
          <a:lstStyle/>
          <a:p>
            <a:pPr marL="0" indent="0" algn="ctr">
              <a:buNone/>
            </a:pPr>
            <a:r>
              <a:rPr lang="fr-FR" sz="7200" dirty="0"/>
              <a:t>No code </a:t>
            </a:r>
            <a:r>
              <a:rPr lang="fr-FR" sz="7200" dirty="0" err="1"/>
              <a:t>quality</a:t>
            </a:r>
            <a:endParaRPr lang="fr-FR" sz="7200" dirty="0"/>
          </a:p>
        </p:txBody>
      </p:sp>
      <p:sp>
        <p:nvSpPr>
          <p:cNvPr id="6" name="ZoneTexte 5">
            <a:extLst>
              <a:ext uri="{FF2B5EF4-FFF2-40B4-BE49-F238E27FC236}">
                <a16:creationId xmlns:a16="http://schemas.microsoft.com/office/drawing/2014/main" id="{6AC704AF-67D4-4533-B2E1-16E815C1BD84}"/>
              </a:ext>
            </a:extLst>
          </p:cNvPr>
          <p:cNvSpPr txBox="1"/>
          <p:nvPr/>
        </p:nvSpPr>
        <p:spPr>
          <a:xfrm>
            <a:off x="3657600" y="6235046"/>
            <a:ext cx="5644556" cy="369332"/>
          </a:xfrm>
          <a:prstGeom prst="rect">
            <a:avLst/>
          </a:prstGeom>
          <a:noFill/>
        </p:spPr>
        <p:txBody>
          <a:bodyPr wrap="square">
            <a:spAutoFit/>
          </a:bodyPr>
          <a:lstStyle/>
          <a:p>
            <a:r>
              <a:rPr lang="it-IT" b="0" dirty="0">
                <a:solidFill>
                  <a:srgbClr val="A31515"/>
                </a:solidFill>
                <a:effectLst/>
                <a:latin typeface="Courier New" panose="02070309020205020404" pitchFamily="49" charset="0"/>
              </a:rPr>
              <a:t>Bolognese spagetti plate with cheese</a:t>
            </a:r>
            <a:endParaRPr lang="it-IT" b="0" dirty="0">
              <a:solidFill>
                <a:srgbClr val="000000"/>
              </a:solidFill>
              <a:effectLst/>
              <a:latin typeface="Courier New" panose="02070309020205020404" pitchFamily="49" charset="0"/>
            </a:endParaRPr>
          </a:p>
        </p:txBody>
      </p:sp>
      <p:pic>
        <p:nvPicPr>
          <p:cNvPr id="3076" name="Picture 4">
            <a:extLst>
              <a:ext uri="{FF2B5EF4-FFF2-40B4-BE49-F238E27FC236}">
                <a16:creationId xmlns:a16="http://schemas.microsoft.com/office/drawing/2014/main" id="{F672BDC0-C2C7-4BE1-B480-7FFD3DBD5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358246"/>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9195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9574CFD-4D33-46B1-9550-C08367ACE0F7}"/>
              </a:ext>
            </a:extLst>
          </p:cNvPr>
          <p:cNvPicPr>
            <a:picLocks noChangeAspect="1"/>
          </p:cNvPicPr>
          <p:nvPr/>
        </p:nvPicPr>
        <p:blipFill>
          <a:blip r:embed="rId2"/>
          <a:stretch>
            <a:fillRect/>
          </a:stretch>
        </p:blipFill>
        <p:spPr>
          <a:xfrm>
            <a:off x="2534934" y="0"/>
            <a:ext cx="7122132" cy="6858000"/>
          </a:xfrm>
          <a:prstGeom prst="rect">
            <a:avLst/>
          </a:prstGeom>
        </p:spPr>
      </p:pic>
    </p:spTree>
    <p:extLst>
      <p:ext uri="{BB962C8B-B14F-4D97-AF65-F5344CB8AC3E}">
        <p14:creationId xmlns:p14="http://schemas.microsoft.com/office/powerpoint/2010/main" val="42908355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BFF75D-1998-42A9-B39F-BFF9602E04D1}"/>
              </a:ext>
            </a:extLst>
          </p:cNvPr>
          <p:cNvSpPr>
            <a:spLocks noGrp="1"/>
          </p:cNvSpPr>
          <p:nvPr>
            <p:ph idx="1"/>
          </p:nvPr>
        </p:nvSpPr>
        <p:spPr>
          <a:xfrm>
            <a:off x="646331" y="3993264"/>
            <a:ext cx="10515600" cy="2095358"/>
          </a:xfrm>
        </p:spPr>
        <p:txBody>
          <a:bodyPr>
            <a:normAutofit/>
          </a:bodyPr>
          <a:lstStyle/>
          <a:p>
            <a:pPr marL="0" indent="0" algn="ctr">
              <a:buNone/>
            </a:pPr>
            <a:r>
              <a:rPr lang="en-US" sz="6000" dirty="0">
                <a:solidFill>
                  <a:schemeClr val="bg1"/>
                </a:solidFill>
                <a:highlight>
                  <a:srgbClr val="000000"/>
                </a:highlight>
              </a:rPr>
              <a:t>Split train and production code on different git</a:t>
            </a:r>
            <a:endParaRPr lang="fr-FR" sz="6000" dirty="0">
              <a:solidFill>
                <a:schemeClr val="bg1"/>
              </a:solidFill>
              <a:highlight>
                <a:srgbClr val="000000"/>
              </a:highlight>
            </a:endParaRPr>
          </a:p>
        </p:txBody>
      </p:sp>
      <p:pic>
        <p:nvPicPr>
          <p:cNvPr id="4102" name="Picture 6" descr="Afficher l’image source">
            <a:extLst>
              <a:ext uri="{FF2B5EF4-FFF2-40B4-BE49-F238E27FC236}">
                <a16:creationId xmlns:a16="http://schemas.microsoft.com/office/drawing/2014/main" id="{47AF5CE4-C0C7-4308-BFF2-3C529FD4B86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6523371" y="5869028"/>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fficher l’image source">
            <a:extLst>
              <a:ext uri="{FF2B5EF4-FFF2-40B4-BE49-F238E27FC236}">
                <a16:creationId xmlns:a16="http://schemas.microsoft.com/office/drawing/2014/main" id="{89E72A94-95B5-47D8-BFC1-14BEDD3B734D}"/>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9114446" y="5575186"/>
            <a:ext cx="1191996" cy="680877"/>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65BFD-D4CB-49C2-ADE2-846556D95646}"/>
              </a:ext>
            </a:extLst>
          </p:cNvPr>
          <p:cNvSpPr txBox="1"/>
          <p:nvPr/>
        </p:nvSpPr>
        <p:spPr>
          <a:xfrm>
            <a:off x="4286823" y="3552056"/>
            <a:ext cx="2787894"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 </a:t>
            </a:r>
            <a:r>
              <a:rPr lang="fr-FR" b="0" dirty="0" err="1">
                <a:solidFill>
                  <a:srgbClr val="A31515"/>
                </a:solidFill>
                <a:effectLst/>
                <a:latin typeface="Courier New" panose="02070309020205020404" pitchFamily="49" charset="0"/>
              </a:rPr>
              <a:t>pinch</a:t>
            </a:r>
            <a:r>
              <a:rPr lang="fr-FR" b="0" dirty="0">
                <a:solidFill>
                  <a:srgbClr val="A31515"/>
                </a:solidFill>
                <a:effectLst/>
                <a:latin typeface="Courier New" panose="02070309020205020404" pitchFamily="49" charset="0"/>
              </a:rPr>
              <a:t> of </a:t>
            </a:r>
            <a:r>
              <a:rPr lang="fr-FR" b="0" dirty="0" err="1">
                <a:solidFill>
                  <a:srgbClr val="A31515"/>
                </a:solidFill>
                <a:effectLst/>
                <a:latin typeface="Courier New" panose="02070309020205020404" pitchFamily="49" charset="0"/>
              </a:rPr>
              <a:t>salt</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5" name="Picture 4">
            <a:extLst>
              <a:ext uri="{FF2B5EF4-FFF2-40B4-BE49-F238E27FC236}">
                <a16:creationId xmlns:a16="http://schemas.microsoft.com/office/drawing/2014/main" id="{FB747A5A-31F8-4867-8BC4-452FE2FA0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153" y="137137"/>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CCEEF6A8-6E24-42E3-974D-D88EE0D5D69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229178" y="545871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3CA58B69-D15D-4546-84DC-2D101A99F91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4262535" y="6041673"/>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5467FCCC-BF48-44AE-B6E8-CD0E769ED1B8}"/>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820041" y="5942128"/>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Afficher l’image source">
            <a:extLst>
              <a:ext uri="{FF2B5EF4-FFF2-40B4-BE49-F238E27FC236}">
                <a16:creationId xmlns:a16="http://schemas.microsoft.com/office/drawing/2014/main" id="{E4B1489C-777D-41A4-BF74-21DCBC26844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129674" y="6041673"/>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4CF67A1C-5A37-46B8-8A6F-60216D4ED33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7888611" y="6144939"/>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Afficher l’image source">
            <a:extLst>
              <a:ext uri="{FF2B5EF4-FFF2-40B4-BE49-F238E27FC236}">
                <a16:creationId xmlns:a16="http://schemas.microsoft.com/office/drawing/2014/main" id="{F1B653F2-E44A-4E0F-9750-60FCB24268C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46755" y="585714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908DC376-E02B-4114-A0C1-82E774F93BC9}"/>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64086" y="519910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90868038-E491-4993-9D49-5D2A21CBAC0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627997" y="5173504"/>
            <a:ext cx="894735" cy="511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140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6ECDF28-E17D-4E2A-B7D1-3980E414A417}"/>
              </a:ext>
            </a:extLst>
          </p:cNvPr>
          <p:cNvSpPr txBox="1"/>
          <p:nvPr/>
        </p:nvSpPr>
        <p:spPr>
          <a:xfrm>
            <a:off x="4545497" y="6345516"/>
            <a:ext cx="60960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"cherry on the cake"</a:t>
            </a:r>
            <a:endParaRPr lang="fr-FR" b="0" dirty="0">
              <a:solidFill>
                <a:srgbClr val="000000"/>
              </a:solidFill>
              <a:effectLst/>
              <a:latin typeface="Courier New" panose="02070309020205020404" pitchFamily="49" charset="0"/>
            </a:endParaRPr>
          </a:p>
        </p:txBody>
      </p:sp>
      <p:pic>
        <p:nvPicPr>
          <p:cNvPr id="4100" name="Picture 4">
            <a:extLst>
              <a:ext uri="{FF2B5EF4-FFF2-40B4-BE49-F238E27FC236}">
                <a16:creationId xmlns:a16="http://schemas.microsoft.com/office/drawing/2014/main" id="{6D045F7B-5639-432E-8194-28AE75009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8576" y="14687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75B28250-8EE0-43F4-9FDB-2856B43B3998}"/>
              </a:ext>
            </a:extLst>
          </p:cNvPr>
          <p:cNvSpPr>
            <a:spLocks noGrp="1"/>
          </p:cNvSpPr>
          <p:nvPr>
            <p:ph type="title"/>
          </p:nvPr>
        </p:nvSpPr>
        <p:spPr>
          <a:xfrm>
            <a:off x="679176" y="143153"/>
            <a:ext cx="10515600" cy="1325563"/>
          </a:xfrm>
        </p:spPr>
        <p:txBody>
          <a:bodyPr/>
          <a:lstStyle/>
          <a:p>
            <a:pPr algn="ctr"/>
            <a:r>
              <a:rPr lang="fr-FR" dirty="0">
                <a:solidFill>
                  <a:srgbClr val="C00000"/>
                </a:solidFill>
              </a:rPr>
              <a:t>Do not monitor data drift</a:t>
            </a:r>
          </a:p>
        </p:txBody>
      </p:sp>
    </p:spTree>
    <p:extLst>
      <p:ext uri="{BB962C8B-B14F-4D97-AF65-F5344CB8AC3E}">
        <p14:creationId xmlns:p14="http://schemas.microsoft.com/office/powerpoint/2010/main" val="6927548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FB29B7DC-F3E3-4C13-8268-A4EA4DE612DC}"/>
              </a:ext>
            </a:extLst>
          </p:cNvPr>
          <p:cNvSpPr>
            <a:spLocks noGrp="1"/>
          </p:cNvSpPr>
          <p:nvPr>
            <p:ph type="title"/>
          </p:nvPr>
        </p:nvSpPr>
        <p:spPr>
          <a:xfrm>
            <a:off x="949187" y="5990673"/>
            <a:ext cx="10293626" cy="867327"/>
          </a:xfrm>
        </p:spPr>
        <p:txBody>
          <a:bodyPr/>
          <a:lstStyle/>
          <a:p>
            <a:pPr algn="ctr"/>
            <a:r>
              <a:rPr lang="fr-FR" dirty="0">
                <a:solidFill>
                  <a:schemeClr val="accent4">
                    <a:lumMod val="75000"/>
                  </a:schemeClr>
                </a:solidFill>
              </a:rPr>
              <a:t>Do not do </a:t>
            </a:r>
            <a:r>
              <a:rPr lang="fr-FR" dirty="0" err="1">
                <a:solidFill>
                  <a:schemeClr val="accent4">
                    <a:lumMod val="75000"/>
                  </a:schemeClr>
                </a:solidFill>
              </a:rPr>
              <a:t>FinOps</a:t>
            </a:r>
            <a:endParaRPr lang="fr-FR" dirty="0">
              <a:solidFill>
                <a:schemeClr val="accent4">
                  <a:lumMod val="75000"/>
                </a:schemeClr>
              </a:solidFill>
            </a:endParaRPr>
          </a:p>
        </p:txBody>
      </p:sp>
      <p:sp>
        <p:nvSpPr>
          <p:cNvPr id="14" name="ZoneTexte 13">
            <a:extLst>
              <a:ext uri="{FF2B5EF4-FFF2-40B4-BE49-F238E27FC236}">
                <a16:creationId xmlns:a16="http://schemas.microsoft.com/office/drawing/2014/main" id="{37233A3D-3E5E-44FF-942E-6CD20641CAF0}"/>
              </a:ext>
            </a:extLst>
          </p:cNvPr>
          <p:cNvSpPr txBox="1"/>
          <p:nvPr/>
        </p:nvSpPr>
        <p:spPr>
          <a:xfrm>
            <a:off x="4412974" y="5362233"/>
            <a:ext cx="5287617"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invoice</a:t>
            </a:r>
            <a:r>
              <a:rPr lang="fr-FR" b="0" dirty="0">
                <a:solidFill>
                  <a:srgbClr val="A31515"/>
                </a:solidFill>
                <a:effectLst/>
                <a:latin typeface="Courier New" panose="02070309020205020404" pitchFamily="49" charset="0"/>
              </a:rPr>
              <a:t> made of gold"</a:t>
            </a:r>
            <a:endParaRPr lang="fr-FR"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627" y="385954"/>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5435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3682070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t> Introduction à l’IA et au </a:t>
            </a:r>
            <a:r>
              <a:rPr lang="fr-FR" sz="4000" dirty="0" err="1"/>
              <a:t>Deep</a:t>
            </a:r>
            <a:r>
              <a:rPr lang="fr-FR" sz="4000" dirty="0"/>
              <a:t> Learning</a:t>
            </a:r>
          </a:p>
          <a:p>
            <a:pPr marL="514350" indent="-514350">
              <a:buFont typeface="+mj-lt"/>
              <a:buAutoNum type="arabicParenR"/>
            </a:pPr>
            <a:r>
              <a:rPr lang="fr-FR" sz="4000" dirty="0"/>
              <a:t> Qu’attend ton d’un projet en production ?</a:t>
            </a:r>
          </a:p>
          <a:p>
            <a:pPr marL="514350" indent="-514350">
              <a:buFont typeface="+mj-lt"/>
              <a:buAutoNum type="arabicParenR"/>
            </a:pPr>
            <a:r>
              <a:rPr lang="fr-FR" sz="4000" dirty="0"/>
              <a:t> Recettes pour faire échouer le projet ?</a:t>
            </a:r>
          </a:p>
          <a:p>
            <a:pPr marL="514350" indent="-514350">
              <a:buFont typeface="+mj-lt"/>
              <a:buAutoNum type="arabicParenR"/>
            </a:pPr>
            <a:r>
              <a:rPr lang="fr-FR" sz="4000" dirty="0"/>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659367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fr-FR" sz="3200" dirty="0">
                <a:solidFill>
                  <a:schemeClr val="bg1"/>
                </a:solidFill>
              </a:rPr>
              <a:t>Exploration phase</a:t>
            </a:r>
          </a:p>
        </p:txBody>
      </p:sp>
      <p:pic>
        <p:nvPicPr>
          <p:cNvPr id="4" name="Graphique 8">
            <a:extLst>
              <a:ext uri="{FF2B5EF4-FFF2-40B4-BE49-F238E27FC236}">
                <a16:creationId xmlns:a16="http://schemas.microsoft.com/office/drawing/2014/main" id="{61FAFDF1-0FF0-3D47-AE82-96CC30FCC2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712771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Graphique 8">
            <a:extLst>
              <a:ext uri="{FF2B5EF4-FFF2-40B4-BE49-F238E27FC236}">
                <a16:creationId xmlns:a16="http://schemas.microsoft.com/office/drawing/2014/main" id="{60E305A2-086A-AB4D-BE02-6DD58A36DA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9151374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Graphique 8">
            <a:extLst>
              <a:ext uri="{FF2B5EF4-FFF2-40B4-BE49-F238E27FC236}">
                <a16:creationId xmlns:a16="http://schemas.microsoft.com/office/drawing/2014/main" id="{7ACA278C-6A25-A444-B496-7278B95171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3543891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fr-FR" sz="3600" dirty="0"/>
              <a:t>AI </a:t>
            </a:r>
            <a:r>
              <a:rPr lang="fr-FR" sz="3600" dirty="0" err="1"/>
              <a:t>metrics</a:t>
            </a:r>
            <a:endParaRPr lang="fr-FR" sz="3600" dirty="0"/>
          </a:p>
          <a:p>
            <a:pPr marL="285750" indent="-285750">
              <a:buFont typeface="Arial" panose="020B0604020202020204" pitchFamily="34" charset="0"/>
              <a:buChar char="•"/>
            </a:pPr>
            <a:r>
              <a:rPr lang="fr-FR" sz="3600" dirty="0" err="1"/>
              <a:t>Estimate</a:t>
            </a:r>
            <a:r>
              <a:rPr lang="fr-FR" sz="3600" dirty="0"/>
              <a:t> production </a:t>
            </a:r>
            <a:r>
              <a:rPr lang="fr-FR" sz="3600" dirty="0" err="1"/>
              <a:t>cost</a:t>
            </a:r>
            <a:endParaRPr lang="fr-FR" sz="3600" dirty="0"/>
          </a:p>
          <a:p>
            <a:pPr marL="285750" indent="-285750">
              <a:buFont typeface="Arial" panose="020B0604020202020204" pitchFamily="34" charset="0"/>
              <a:buChar char="•"/>
            </a:pPr>
            <a:r>
              <a:rPr lang="fr-FR" sz="3600" dirty="0" err="1"/>
              <a:t>Estimate</a:t>
            </a:r>
            <a:r>
              <a:rPr lang="fr-FR" sz="3600" dirty="0"/>
              <a:t> </a:t>
            </a:r>
            <a:r>
              <a:rPr lang="fr-FR" sz="3600" dirty="0" err="1"/>
              <a:t>response</a:t>
            </a:r>
            <a:r>
              <a:rPr lang="fr-FR" sz="3600" dirty="0"/>
              <a:t> time</a:t>
            </a:r>
          </a:p>
          <a:p>
            <a:pPr marL="285750" indent="-285750">
              <a:buFont typeface="Arial" panose="020B0604020202020204" pitchFamily="34" charset="0"/>
              <a:buChar char="•"/>
            </a:pPr>
            <a:r>
              <a:rPr lang="fr-FR" sz="3600" dirty="0"/>
              <a:t>Train code</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Graphique 8">
            <a:extLst>
              <a:ext uri="{FF2B5EF4-FFF2-40B4-BE49-F238E27FC236}">
                <a16:creationId xmlns:a16="http://schemas.microsoft.com/office/drawing/2014/main" id="{01AA4E73-ED37-1345-A529-8756BCA1BB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983978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327172" cy="518437"/>
          </a:xfrm>
          <a:solidFill>
            <a:schemeClr val="tx1">
              <a:lumMod val="50000"/>
            </a:schemeClr>
          </a:solidFill>
        </p:spPr>
        <p:txBody>
          <a:bodyPr>
            <a:normAutofit fontScale="90000"/>
          </a:bodyPr>
          <a:lstStyle/>
          <a:p>
            <a:r>
              <a:rPr lang="fr-FR" sz="2800" dirty="0">
                <a:solidFill>
                  <a:schemeClr val="bg1"/>
                </a:solidFill>
              </a:rPr>
              <a:t>Industrialisation phase</a:t>
            </a:r>
          </a:p>
        </p:txBody>
      </p:sp>
      <p:pic>
        <p:nvPicPr>
          <p:cNvPr id="4" name="Graphique 8">
            <a:extLst>
              <a:ext uri="{FF2B5EF4-FFF2-40B4-BE49-F238E27FC236}">
                <a16:creationId xmlns:a16="http://schemas.microsoft.com/office/drawing/2014/main" id="{BFA2A564-D60C-F645-94B7-00DF1D882F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484418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7" name="Graphique 8">
            <a:extLst>
              <a:ext uri="{FF2B5EF4-FFF2-40B4-BE49-F238E27FC236}">
                <a16:creationId xmlns:a16="http://schemas.microsoft.com/office/drawing/2014/main" id="{01AA4E73-ED37-1345-A529-8756BCA1BB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
        <p:nvSpPr>
          <p:cNvPr id="6" name="Titre 5">
            <a:extLst>
              <a:ext uri="{FF2B5EF4-FFF2-40B4-BE49-F238E27FC236}">
                <a16:creationId xmlns:a16="http://schemas.microsoft.com/office/drawing/2014/main" id="{BB761D7E-A101-4C6D-B16E-882B44E0516F}"/>
              </a:ext>
            </a:extLst>
          </p:cNvPr>
          <p:cNvSpPr>
            <a:spLocks noGrp="1"/>
          </p:cNvSpPr>
          <p:nvPr>
            <p:ph type="title"/>
          </p:nvPr>
        </p:nvSpPr>
        <p:spPr/>
        <p:txBody>
          <a:bodyPr/>
          <a:lstStyle/>
          <a:p>
            <a:endParaRPr lang="fr-FR"/>
          </a:p>
        </p:txBody>
      </p: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Tree>
    <p:extLst>
      <p:ext uri="{BB962C8B-B14F-4D97-AF65-F5344CB8AC3E}">
        <p14:creationId xmlns:p14="http://schemas.microsoft.com/office/powerpoint/2010/main" val="25890189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1" name="Graphique 8">
            <a:extLst>
              <a:ext uri="{FF2B5EF4-FFF2-40B4-BE49-F238E27FC236}">
                <a16:creationId xmlns:a16="http://schemas.microsoft.com/office/drawing/2014/main" id="{4E968181-4C0C-B44B-AF65-5B5A49BBFD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6850" y="6088895"/>
            <a:ext cx="520700" cy="520700"/>
          </a:xfrm>
          <a:prstGeom prst="rect">
            <a:avLst/>
          </a:prstGeom>
        </p:spPr>
      </p:pic>
      <p:sp>
        <p:nvSpPr>
          <p:cNvPr id="6" name="Titre 5">
            <a:extLst>
              <a:ext uri="{FF2B5EF4-FFF2-40B4-BE49-F238E27FC236}">
                <a16:creationId xmlns:a16="http://schemas.microsoft.com/office/drawing/2014/main" id="{84F1F2EA-2063-4733-9D18-1EA58BD575A3}"/>
              </a:ext>
            </a:extLst>
          </p:cNvPr>
          <p:cNvSpPr>
            <a:spLocks noGrp="1"/>
          </p:cNvSpPr>
          <p:nvPr>
            <p:ph type="title"/>
          </p:nvPr>
        </p:nvSpPr>
        <p:spPr/>
        <p:txBody>
          <a:bodyPr/>
          <a:lstStyle/>
          <a:p>
            <a:endParaRPr lang="fr-FR"/>
          </a:p>
        </p:txBody>
      </p:sp>
      <p:sp>
        <p:nvSpPr>
          <p:cNvPr id="43" name="Titre 1">
            <a:extLst>
              <a:ext uri="{FF2B5EF4-FFF2-40B4-BE49-F238E27FC236}">
                <a16:creationId xmlns:a16="http://schemas.microsoft.com/office/drawing/2014/main" id="{4A087C0C-BA8F-4A8A-8E76-99C6047A8514}"/>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Tree>
    <p:extLst>
      <p:ext uri="{BB962C8B-B14F-4D97-AF65-F5344CB8AC3E}">
        <p14:creationId xmlns:p14="http://schemas.microsoft.com/office/powerpoint/2010/main" val="42695869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65" name="Graphique 8">
            <a:extLst>
              <a:ext uri="{FF2B5EF4-FFF2-40B4-BE49-F238E27FC236}">
                <a16:creationId xmlns:a16="http://schemas.microsoft.com/office/drawing/2014/main" id="{D33A529D-095A-8D42-BDCD-4F78C8A6D3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pic>
        <p:nvPicPr>
          <p:cNvPr id="71" name="Picture 2" descr="Aperçu de l’image">
            <a:extLst>
              <a:ext uri="{FF2B5EF4-FFF2-40B4-BE49-F238E27FC236}">
                <a16:creationId xmlns:a16="http://schemas.microsoft.com/office/drawing/2014/main" id="{8B592EBA-AC52-4A31-B688-8A55722B41B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11520566" y="1381862"/>
            <a:ext cx="374589" cy="501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5201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56"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56"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77" name="Graphique 8">
            <a:extLst>
              <a:ext uri="{FF2B5EF4-FFF2-40B4-BE49-F238E27FC236}">
                <a16:creationId xmlns:a16="http://schemas.microsoft.com/office/drawing/2014/main" id="{F839ACA7-72E6-8946-BE31-B7BF28D1A7D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
        <p:nvSpPr>
          <p:cNvPr id="6" name="Titre 5">
            <a:extLst>
              <a:ext uri="{FF2B5EF4-FFF2-40B4-BE49-F238E27FC236}">
                <a16:creationId xmlns:a16="http://schemas.microsoft.com/office/drawing/2014/main" id="{0088C2A6-1F1B-4BCB-A5D5-4EC991CFD281}"/>
              </a:ext>
            </a:extLst>
          </p:cNvPr>
          <p:cNvSpPr>
            <a:spLocks noGrp="1"/>
          </p:cNvSpPr>
          <p:nvPr>
            <p:ph type="title"/>
          </p:nvPr>
        </p:nvSpPr>
        <p:spPr/>
        <p:txBody>
          <a:bodyPr/>
          <a:lstStyle/>
          <a:p>
            <a:endParaRPr lang="fr-FR"/>
          </a:p>
        </p:txBody>
      </p:sp>
      <p:sp>
        <p:nvSpPr>
          <p:cNvPr id="81" name="Titre 1">
            <a:extLst>
              <a:ext uri="{FF2B5EF4-FFF2-40B4-BE49-F238E27FC236}">
                <a16:creationId xmlns:a16="http://schemas.microsoft.com/office/drawing/2014/main" id="{47C26101-0477-4537-8312-E8F2A8296A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pic>
        <p:nvPicPr>
          <p:cNvPr id="84" name="Picture 2" descr="Aperçu de l’image">
            <a:extLst>
              <a:ext uri="{FF2B5EF4-FFF2-40B4-BE49-F238E27FC236}">
                <a16:creationId xmlns:a16="http://schemas.microsoft.com/office/drawing/2014/main" id="{A2B27F22-3A22-489A-811D-B7C8E523DEF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11520566" y="1381862"/>
            <a:ext cx="374589" cy="501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7614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1" name="Graphique 8">
            <a:extLst>
              <a:ext uri="{FF2B5EF4-FFF2-40B4-BE49-F238E27FC236}">
                <a16:creationId xmlns:a16="http://schemas.microsoft.com/office/drawing/2014/main" id="{B5CE5267-7CF5-7E47-84E6-D702314A032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pic>
        <p:nvPicPr>
          <p:cNvPr id="100" name="Picture 2" descr="Aperçu de l’image">
            <a:extLst>
              <a:ext uri="{FF2B5EF4-FFF2-40B4-BE49-F238E27FC236}">
                <a16:creationId xmlns:a16="http://schemas.microsoft.com/office/drawing/2014/main" id="{8A5D1DE0-99A6-4530-96F2-70E039ABD2D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11520566" y="1381862"/>
            <a:ext cx="374589" cy="501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571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t> Introduction à l’IA et au </a:t>
            </a:r>
            <a:r>
              <a:rPr lang="fr-FR" sz="4000" dirty="0" err="1"/>
              <a:t>Deep</a:t>
            </a:r>
            <a:r>
              <a:rPr lang="fr-FR" sz="4000" dirty="0"/>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32704333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Graphique 8">
            <a:extLst>
              <a:ext uri="{FF2B5EF4-FFF2-40B4-BE49-F238E27FC236}">
                <a16:creationId xmlns:a16="http://schemas.microsoft.com/office/drawing/2014/main" id="{D8138FEA-A8BE-584C-B044-3E52D0AC4F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
        <p:nvSpPr>
          <p:cNvPr id="3" name="Titre 2">
            <a:extLst>
              <a:ext uri="{FF2B5EF4-FFF2-40B4-BE49-F238E27FC236}">
                <a16:creationId xmlns:a16="http://schemas.microsoft.com/office/drawing/2014/main" id="{4FB4B378-CF56-4226-895D-2B45ED31291F}"/>
              </a:ext>
            </a:extLst>
          </p:cNvPr>
          <p:cNvSpPr>
            <a:spLocks noGrp="1"/>
          </p:cNvSpPr>
          <p:nvPr>
            <p:ph type="title"/>
          </p:nvPr>
        </p:nvSpPr>
        <p:spPr/>
        <p:txBody>
          <a:bodyPr/>
          <a:lstStyle/>
          <a:p>
            <a:endParaRPr lang="fr-FR"/>
          </a:p>
        </p:txBody>
      </p:sp>
      <p:sp>
        <p:nvSpPr>
          <p:cNvPr id="100" name="Titre 1">
            <a:extLst>
              <a:ext uri="{FF2B5EF4-FFF2-40B4-BE49-F238E27FC236}">
                <a16:creationId xmlns:a16="http://schemas.microsoft.com/office/drawing/2014/main" id="{EDFBC91D-F21D-48D9-8F1A-D9BB793F83F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pic>
        <p:nvPicPr>
          <p:cNvPr id="101" name="Picture 2" descr="Aperçu de l’image">
            <a:extLst>
              <a:ext uri="{FF2B5EF4-FFF2-40B4-BE49-F238E27FC236}">
                <a16:creationId xmlns:a16="http://schemas.microsoft.com/office/drawing/2014/main" id="{ACDDABAB-BFFE-4F15-952C-5D0D015CCDB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11520566" y="1381862"/>
            <a:ext cx="374589" cy="501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5648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Graphique 8">
            <a:extLst>
              <a:ext uri="{FF2B5EF4-FFF2-40B4-BE49-F238E27FC236}">
                <a16:creationId xmlns:a16="http://schemas.microsoft.com/office/drawing/2014/main" id="{22432969-F9C6-2D4B-92C4-3036E55B7E1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pic>
        <p:nvPicPr>
          <p:cNvPr id="100" name="Picture 2" descr="Aperçu de l’image">
            <a:extLst>
              <a:ext uri="{FF2B5EF4-FFF2-40B4-BE49-F238E27FC236}">
                <a16:creationId xmlns:a16="http://schemas.microsoft.com/office/drawing/2014/main" id="{B9D8FD82-DDAA-4A50-AF41-E1A39D83362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11520566" y="1381862"/>
            <a:ext cx="374589" cy="501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7734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2050" idx="2"/>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0" name="Graphique 8">
            <a:extLst>
              <a:ext uri="{FF2B5EF4-FFF2-40B4-BE49-F238E27FC236}">
                <a16:creationId xmlns:a16="http://schemas.microsoft.com/office/drawing/2014/main" id="{47DC5AAA-E395-9A43-9068-E08BF667742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
        <p:nvSpPr>
          <p:cNvPr id="101" name="Titre 1">
            <a:extLst>
              <a:ext uri="{FF2B5EF4-FFF2-40B4-BE49-F238E27FC236}">
                <a16:creationId xmlns:a16="http://schemas.microsoft.com/office/drawing/2014/main" id="{F475D0D3-EAD5-4D74-90D3-8DB0CA66CE0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pic>
        <p:nvPicPr>
          <p:cNvPr id="2050" name="Picture 2" descr="Aperçu de l’image">
            <a:extLst>
              <a:ext uri="{FF2B5EF4-FFF2-40B4-BE49-F238E27FC236}">
                <a16:creationId xmlns:a16="http://schemas.microsoft.com/office/drawing/2014/main" id="{422E5D9F-CD7D-4832-87E1-B7DE6D99087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6590063" y="964366"/>
            <a:ext cx="374589" cy="501791"/>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Aperçu de l’image">
            <a:extLst>
              <a:ext uri="{FF2B5EF4-FFF2-40B4-BE49-F238E27FC236}">
                <a16:creationId xmlns:a16="http://schemas.microsoft.com/office/drawing/2014/main" id="{BC8E5884-08DE-47BD-9E6A-94A37FA86F7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11520566" y="1381862"/>
            <a:ext cx="374589" cy="501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9758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1" name="Graphique 8">
            <a:extLst>
              <a:ext uri="{FF2B5EF4-FFF2-40B4-BE49-F238E27FC236}">
                <a16:creationId xmlns:a16="http://schemas.microsoft.com/office/drawing/2014/main" id="{791D7ED3-EB7B-2944-BDA5-BA0FC0BEAA2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
        <p:nvSpPr>
          <p:cNvPr id="101" name="Titre 1">
            <a:extLst>
              <a:ext uri="{FF2B5EF4-FFF2-40B4-BE49-F238E27FC236}">
                <a16:creationId xmlns:a16="http://schemas.microsoft.com/office/drawing/2014/main" id="{F92587E0-8315-44DC-8493-02FED0A19E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cxnSp>
        <p:nvCxnSpPr>
          <p:cNvPr id="103" name="Connecteur droit avec flèche 102">
            <a:extLst>
              <a:ext uri="{FF2B5EF4-FFF2-40B4-BE49-F238E27FC236}">
                <a16:creationId xmlns:a16="http://schemas.microsoft.com/office/drawing/2014/main" id="{B5EB7A45-B594-458F-A684-F83B4ACA8B00}"/>
              </a:ext>
            </a:extLst>
          </p:cNvPr>
          <p:cNvCxnSpPr>
            <a:cxnSpLocks/>
            <a:stCxn id="105" idx="2"/>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5" name="Picture 2" descr="Aperçu de l’image">
            <a:extLst>
              <a:ext uri="{FF2B5EF4-FFF2-40B4-BE49-F238E27FC236}">
                <a16:creationId xmlns:a16="http://schemas.microsoft.com/office/drawing/2014/main" id="{FADC1518-80F8-4586-8C19-CD146F586EF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6590063" y="964366"/>
            <a:ext cx="374589" cy="501791"/>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Aperçu de l’image">
            <a:extLst>
              <a:ext uri="{FF2B5EF4-FFF2-40B4-BE49-F238E27FC236}">
                <a16:creationId xmlns:a16="http://schemas.microsoft.com/office/drawing/2014/main" id="{ACE84BB1-3F59-4472-A102-F3F8E1B5251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11520566" y="1381862"/>
            <a:ext cx="374589" cy="501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7820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020438" cy="518437"/>
          </a:xfrm>
          <a:solidFill>
            <a:schemeClr val="tx1">
              <a:lumMod val="50000"/>
            </a:schemeClr>
          </a:solidFill>
        </p:spPr>
        <p:txBody>
          <a:bodyPr>
            <a:normAutofit/>
          </a:bodyPr>
          <a:lstStyle/>
          <a:p>
            <a:r>
              <a:rPr lang="fr-FR" sz="2800" dirty="0" err="1">
                <a:solidFill>
                  <a:schemeClr val="bg1"/>
                </a:solidFill>
              </a:rPr>
              <a:t>Deployment</a:t>
            </a:r>
            <a:r>
              <a:rPr lang="fr-FR" sz="2800" dirty="0">
                <a:solidFill>
                  <a:schemeClr val="bg1"/>
                </a:solidFill>
              </a:rPr>
              <a:t> &amp; run</a:t>
            </a:r>
          </a:p>
        </p:txBody>
      </p:sp>
      <p:pic>
        <p:nvPicPr>
          <p:cNvPr id="4" name="Graphique 8">
            <a:extLst>
              <a:ext uri="{FF2B5EF4-FFF2-40B4-BE49-F238E27FC236}">
                <a16:creationId xmlns:a16="http://schemas.microsoft.com/office/drawing/2014/main" id="{BFA2A564-D60C-F645-94B7-00DF1D882F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4927179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E6619-746F-4766-BE37-F8D5F1A64C5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C71BB9-5E9D-4D34-AB43-CEFC53C3E45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CB266B-B9EC-4D6D-862B-976FB39AEBEF}"/>
              </a:ext>
            </a:extLst>
          </p:cNvPr>
          <p:cNvPicPr>
            <a:picLocks noChangeAspect="1"/>
          </p:cNvPicPr>
          <p:nvPr/>
        </p:nvPicPr>
        <p:blipFill>
          <a:blip r:embed="rId2"/>
          <a:stretch>
            <a:fillRect/>
          </a:stretch>
        </p:blipFill>
        <p:spPr>
          <a:xfrm>
            <a:off x="0" y="355600"/>
            <a:ext cx="12192000" cy="6146800"/>
          </a:xfrm>
          <a:prstGeom prst="rect">
            <a:avLst/>
          </a:prstGeom>
        </p:spPr>
      </p:pic>
    </p:spTree>
    <p:extLst>
      <p:ext uri="{BB962C8B-B14F-4D97-AF65-F5344CB8AC3E}">
        <p14:creationId xmlns:p14="http://schemas.microsoft.com/office/powerpoint/2010/main" val="11472568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B49A2721-968C-45B2-8636-37B54F4790A1}"/>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843572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2398427" y="3240941"/>
            <a:ext cx="1930081" cy="109113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5078796" y="5443566"/>
            <a:ext cx="2274659"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IA </a:t>
            </a:r>
          </a:p>
        </p:txBody>
      </p:sp>
      <p:sp>
        <p:nvSpPr>
          <p:cNvPr id="7" name="Rectangle 6">
            <a:extLst>
              <a:ext uri="{FF2B5EF4-FFF2-40B4-BE49-F238E27FC236}">
                <a16:creationId xmlns:a16="http://schemas.microsoft.com/office/drawing/2014/main" id="{93B0A310-E3D0-4F77-84B2-B1C7A98C9D1D}"/>
              </a:ext>
            </a:extLst>
          </p:cNvPr>
          <p:cNvSpPr/>
          <p:nvPr/>
        </p:nvSpPr>
        <p:spPr>
          <a:xfrm>
            <a:off x="5128249" y="1284108"/>
            <a:ext cx="1944015"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12" name="Connecteur droit avec flèche 11">
            <a:extLst>
              <a:ext uri="{FF2B5EF4-FFF2-40B4-BE49-F238E27FC236}">
                <a16:creationId xmlns:a16="http://schemas.microsoft.com/office/drawing/2014/main" id="{F5CC78A6-07AF-4D25-8D01-A2A3FA24C505}"/>
              </a:ext>
            </a:extLst>
          </p:cNvPr>
          <p:cNvCxnSpPr>
            <a:cxnSpLocks/>
            <a:stCxn id="33" idx="2"/>
            <a:endCxn id="6" idx="3"/>
          </p:cNvCxnSpPr>
          <p:nvPr/>
        </p:nvCxnSpPr>
        <p:spPr>
          <a:xfrm rot="5400000">
            <a:off x="7344850" y="4239361"/>
            <a:ext cx="1709848" cy="1692637"/>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BA448ED-5860-4A52-87D7-664B9FF4296F}"/>
              </a:ext>
            </a:extLst>
          </p:cNvPr>
          <p:cNvCxnSpPr>
            <a:cxnSpLocks/>
            <a:stCxn id="6" idx="1"/>
            <a:endCxn id="5" idx="2"/>
          </p:cNvCxnSpPr>
          <p:nvPr/>
        </p:nvCxnSpPr>
        <p:spPr>
          <a:xfrm rot="10800000">
            <a:off x="3363468" y="4332075"/>
            <a:ext cx="1715328" cy="1608529"/>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18AC9058-9D26-4EB7-BE02-3B43B8AA0251}"/>
              </a:ext>
            </a:extLst>
          </p:cNvPr>
          <p:cNvCxnSpPr>
            <a:cxnSpLocks/>
            <a:stCxn id="5" idx="0"/>
            <a:endCxn id="7" idx="1"/>
          </p:cNvCxnSpPr>
          <p:nvPr/>
        </p:nvCxnSpPr>
        <p:spPr>
          <a:xfrm rot="5400000" flipH="1" flipV="1">
            <a:off x="3515960" y="1628653"/>
            <a:ext cx="1459796" cy="1764781"/>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8030390" y="3342259"/>
            <a:ext cx="2031403" cy="88849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32" name="ZoneTexte 31">
            <a:extLst>
              <a:ext uri="{FF2B5EF4-FFF2-40B4-BE49-F238E27FC236}">
                <a16:creationId xmlns:a16="http://schemas.microsoft.com/office/drawing/2014/main" id="{C01965CB-ABB2-4635-8C8D-C7B4F6C2F9FD}"/>
              </a:ext>
            </a:extLst>
          </p:cNvPr>
          <p:cNvSpPr txBox="1"/>
          <p:nvPr/>
        </p:nvSpPr>
        <p:spPr>
          <a:xfrm>
            <a:off x="2542808" y="5346794"/>
            <a:ext cx="1212792" cy="369332"/>
          </a:xfrm>
          <a:prstGeom prst="rect">
            <a:avLst/>
          </a:prstGeom>
          <a:noFill/>
        </p:spPr>
        <p:txBody>
          <a:bodyPr wrap="square" rtlCol="0">
            <a:spAutoFit/>
          </a:bodyPr>
          <a:lstStyle/>
          <a:p>
            <a:pPr algn="ctr"/>
            <a:r>
              <a:rPr lang="fr-FR" b="1" dirty="0">
                <a:solidFill>
                  <a:schemeClr val="bg1">
                    <a:lumMod val="50000"/>
                  </a:schemeClr>
                </a:solidFill>
              </a:rPr>
              <a:t>API call</a:t>
            </a:r>
          </a:p>
        </p:txBody>
      </p:sp>
      <p:sp>
        <p:nvSpPr>
          <p:cNvPr id="86" name="ZoneTexte 85">
            <a:extLst>
              <a:ext uri="{FF2B5EF4-FFF2-40B4-BE49-F238E27FC236}">
                <a16:creationId xmlns:a16="http://schemas.microsoft.com/office/drawing/2014/main" id="{5EE7C906-812A-4D40-B314-7CDAE6DFCCB8}"/>
              </a:ext>
            </a:extLst>
          </p:cNvPr>
          <p:cNvSpPr txBox="1"/>
          <p:nvPr/>
        </p:nvSpPr>
        <p:spPr>
          <a:xfrm>
            <a:off x="8688455" y="1976133"/>
            <a:ext cx="1212792" cy="369332"/>
          </a:xfrm>
          <a:prstGeom prst="rect">
            <a:avLst/>
          </a:prstGeom>
          <a:noFill/>
        </p:spPr>
        <p:txBody>
          <a:bodyPr wrap="square" rtlCol="0">
            <a:spAutoFit/>
          </a:bodyPr>
          <a:lstStyle/>
          <a:p>
            <a:pPr algn="ctr"/>
            <a:r>
              <a:rPr lang="fr-FR" b="1" dirty="0" err="1">
                <a:solidFill>
                  <a:schemeClr val="bg1">
                    <a:lumMod val="50000"/>
                  </a:schemeClr>
                </a:solidFill>
              </a:rPr>
              <a:t>Retrieve</a:t>
            </a:r>
            <a:endParaRPr lang="fr-FR" b="1" dirty="0">
              <a:solidFill>
                <a:schemeClr val="bg1">
                  <a:lumMod val="50000"/>
                </a:schemeClr>
              </a:solidFill>
            </a:endParaRPr>
          </a:p>
        </p:txBody>
      </p:sp>
      <p:sp>
        <p:nvSpPr>
          <p:cNvPr id="89" name="ZoneTexte 88">
            <a:extLst>
              <a:ext uri="{FF2B5EF4-FFF2-40B4-BE49-F238E27FC236}">
                <a16:creationId xmlns:a16="http://schemas.microsoft.com/office/drawing/2014/main" id="{4C47C9E3-9DE3-4F06-9ECD-60746D99B3CC}"/>
              </a:ext>
            </a:extLst>
          </p:cNvPr>
          <p:cNvSpPr txBox="1"/>
          <p:nvPr/>
        </p:nvSpPr>
        <p:spPr>
          <a:xfrm>
            <a:off x="1908899" y="1652968"/>
            <a:ext cx="2207603" cy="646331"/>
          </a:xfrm>
          <a:prstGeom prst="rect">
            <a:avLst/>
          </a:prstGeom>
          <a:noFill/>
        </p:spPr>
        <p:txBody>
          <a:bodyPr wrap="square" rtlCol="0">
            <a:spAutoFit/>
          </a:bodyPr>
          <a:lstStyle/>
          <a:p>
            <a:pPr algn="ctr"/>
            <a:r>
              <a:rPr lang="fr-FR" b="1" dirty="0">
                <a:solidFill>
                  <a:schemeClr val="bg1">
                    <a:lumMod val="50000"/>
                  </a:schemeClr>
                </a:solidFill>
              </a:rPr>
              <a:t>Feedbacks</a:t>
            </a:r>
          </a:p>
          <a:p>
            <a:pPr algn="ctr"/>
            <a:r>
              <a:rPr lang="fr-FR" b="1" dirty="0">
                <a:solidFill>
                  <a:schemeClr val="bg1">
                    <a:lumMod val="50000"/>
                  </a:schemeClr>
                </a:solidFill>
              </a:rPr>
              <a:t>File + annotations</a:t>
            </a:r>
          </a:p>
        </p:txBody>
      </p:sp>
      <p:cxnSp>
        <p:nvCxnSpPr>
          <p:cNvPr id="29" name="Connecteur droit avec flèche 26">
            <a:extLst>
              <a:ext uri="{FF2B5EF4-FFF2-40B4-BE49-F238E27FC236}">
                <a16:creationId xmlns:a16="http://schemas.microsoft.com/office/drawing/2014/main" id="{08D2FE8D-BB0E-4BE4-BC04-12317E90831C}"/>
              </a:ext>
            </a:extLst>
          </p:cNvPr>
          <p:cNvCxnSpPr>
            <a:cxnSpLocks/>
            <a:stCxn id="7" idx="3"/>
            <a:endCxn id="33" idx="0"/>
          </p:cNvCxnSpPr>
          <p:nvPr/>
        </p:nvCxnSpPr>
        <p:spPr>
          <a:xfrm>
            <a:off x="7072264" y="1781145"/>
            <a:ext cx="1973828" cy="1561114"/>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4BCCE838-0F8F-4656-A564-B378E8793E04}"/>
              </a:ext>
            </a:extLst>
          </p:cNvPr>
          <p:cNvSpPr txBox="1"/>
          <p:nvPr/>
        </p:nvSpPr>
        <p:spPr>
          <a:xfrm>
            <a:off x="8567722" y="5595966"/>
            <a:ext cx="1212792" cy="369332"/>
          </a:xfrm>
          <a:prstGeom prst="rect">
            <a:avLst/>
          </a:prstGeom>
          <a:noFill/>
        </p:spPr>
        <p:txBody>
          <a:bodyPr wrap="square" rtlCol="0">
            <a:spAutoFit/>
          </a:bodyPr>
          <a:lstStyle/>
          <a:p>
            <a:pPr algn="ctr"/>
            <a:r>
              <a:rPr lang="fr-FR" b="1" dirty="0">
                <a:solidFill>
                  <a:schemeClr val="bg1">
                    <a:lumMod val="50000"/>
                  </a:schemeClr>
                </a:solidFill>
              </a:rPr>
              <a:t>Deploy</a:t>
            </a:r>
          </a:p>
        </p:txBody>
      </p:sp>
    </p:spTree>
    <p:extLst>
      <p:ext uri="{BB962C8B-B14F-4D97-AF65-F5344CB8AC3E}">
        <p14:creationId xmlns:p14="http://schemas.microsoft.com/office/powerpoint/2010/main" val="17658482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579120" y="877675"/>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309495" y="488273"/>
            <a:ext cx="0" cy="4421078"/>
          </a:xfrm>
          <a:prstGeom prst="line">
            <a:avLst/>
          </a:prstGeom>
          <a:ln w="38100">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V="1">
            <a:off x="7879811" y="454240"/>
            <a:ext cx="0" cy="4455111"/>
          </a:xfrm>
          <a:prstGeom prst="line">
            <a:avLst/>
          </a:prstGeom>
          <a:ln w="38100">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580226" y="354454"/>
            <a:ext cx="2130640" cy="523220"/>
          </a:xfrm>
          <a:prstGeom prst="rect">
            <a:avLst/>
          </a:prstGeom>
          <a:noFill/>
        </p:spPr>
        <p:txBody>
          <a:bodyPr wrap="square" rtlCol="0">
            <a:spAutoFit/>
          </a:bodyPr>
          <a:lstStyle/>
          <a:p>
            <a:r>
              <a:rPr lang="fr-FR" sz="2800">
                <a:solidFill>
                  <a:schemeClr val="accent1">
                    <a:lumMod val="60000"/>
                    <a:lumOff val="40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925881" y="354454"/>
            <a:ext cx="2738147" cy="523220"/>
          </a:xfrm>
          <a:prstGeom prst="rect">
            <a:avLst/>
          </a:prstGeom>
          <a:noFill/>
        </p:spPr>
        <p:txBody>
          <a:bodyPr wrap="square" rtlCol="0">
            <a:spAutoFit/>
          </a:bodyPr>
          <a:lstStyle/>
          <a:p>
            <a:r>
              <a:rPr lang="fr-FR" sz="2800">
                <a:solidFill>
                  <a:schemeClr val="accent1">
                    <a:lumMod val="60000"/>
                    <a:lumOff val="40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271535" y="354454"/>
            <a:ext cx="3178587" cy="523220"/>
          </a:xfrm>
          <a:prstGeom prst="rect">
            <a:avLst/>
          </a:prstGeom>
          <a:noFill/>
        </p:spPr>
        <p:txBody>
          <a:bodyPr wrap="square" rtlCol="0">
            <a:spAutoFit/>
          </a:bodyPr>
          <a:lstStyle/>
          <a:p>
            <a:r>
              <a:rPr lang="fr-FR" sz="2800" dirty="0">
                <a:solidFill>
                  <a:schemeClr val="accent1">
                    <a:lumMod val="60000"/>
                    <a:lumOff val="40000"/>
                  </a:schemeClr>
                </a:solidFill>
              </a:rPr>
              <a:t>Déploiement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399495" y="5576760"/>
            <a:ext cx="11413724" cy="0"/>
          </a:xfrm>
          <a:prstGeom prst="line">
            <a:avLst/>
          </a:prstGeom>
          <a:ln w="57150">
            <a:solidFill>
              <a:schemeClr val="accent1">
                <a:lumMod val="40000"/>
                <a:lumOff val="6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726925" y="5589285"/>
            <a:ext cx="2738147" cy="523220"/>
          </a:xfrm>
          <a:prstGeom prst="rect">
            <a:avLst/>
          </a:prstGeom>
          <a:noFill/>
        </p:spPr>
        <p:txBody>
          <a:bodyPr wrap="square" rtlCol="0">
            <a:spAutoFit/>
          </a:bodyPr>
          <a:lstStyle/>
          <a:p>
            <a:r>
              <a:rPr lang="fr-FR" sz="2800">
                <a:solidFill>
                  <a:schemeClr val="accent1">
                    <a:lumMod val="60000"/>
                    <a:lumOff val="40000"/>
                  </a:schemeClr>
                </a:solidFill>
              </a:rPr>
              <a:t>Project timeline</a:t>
            </a:r>
          </a:p>
        </p:txBody>
      </p:sp>
    </p:spTree>
    <p:extLst>
      <p:ext uri="{BB962C8B-B14F-4D97-AF65-F5344CB8AC3E}">
        <p14:creationId xmlns:p14="http://schemas.microsoft.com/office/powerpoint/2010/main" val="51374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a:t>Deep</a:t>
            </a:r>
            <a:r>
              <a:rPr lang="fr-FR" sz="3200" dirty="0"/>
              <a:t>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fr-FR"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003532" cy="646331"/>
          </a:xfrm>
          <a:prstGeom prst="rect">
            <a:avLst/>
          </a:prstGeom>
          <a:noFill/>
        </p:spPr>
        <p:txBody>
          <a:bodyPr wrap="none" rtlCol="0">
            <a:spAutoFit/>
          </a:bodyPr>
          <a:lstStyle/>
          <a:p>
            <a:r>
              <a:rPr lang="fr-FR" sz="3600" dirty="0">
                <a:solidFill>
                  <a:schemeClr val="bg2"/>
                </a:solidFill>
              </a:rPr>
              <a:t>Intelligence </a:t>
            </a:r>
            <a:r>
              <a:rPr lang="fr-FR" sz="3600" dirty="0" err="1">
                <a:solidFill>
                  <a:schemeClr val="bg2"/>
                </a:solidFill>
              </a:rPr>
              <a:t>Artifical</a:t>
            </a:r>
            <a:endParaRPr lang="fr-FR" sz="3600" dirty="0">
              <a:solidFill>
                <a:schemeClr val="bg2"/>
              </a:solidFill>
            </a:endParaRP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F0C36-4A6C-4D55-9CE3-A168317AE7F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44C309-575F-4458-BA29-7097758A99F3}"/>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5506913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1BD72B-2701-41F6-B7D3-4735604262F0}"/>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66AFD898-B663-4018-AA93-9F3A5B23FED5}"/>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0630648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6">
            <a:extLst>
              <a:ext uri="{FF2B5EF4-FFF2-40B4-BE49-F238E27FC236}">
                <a16:creationId xmlns:a16="http://schemas.microsoft.com/office/drawing/2014/main" id="{F1C53DC4-33F8-4E59-9FB1-D120935F2E85}"/>
              </a:ext>
            </a:extLst>
          </p:cNvPr>
          <p:cNvPicPr>
            <a:picLocks noChangeAspect="1"/>
          </p:cNvPicPr>
          <p:nvPr/>
        </p:nvPicPr>
        <p:blipFill>
          <a:blip r:embed="rId3"/>
          <a:stretch>
            <a:fillRect/>
          </a:stretch>
        </p:blipFill>
        <p:spPr>
          <a:xfrm>
            <a:off x="9078311" y="90707"/>
            <a:ext cx="878541" cy="795618"/>
          </a:xfrm>
          <a:prstGeom prst="rect">
            <a:avLst/>
          </a:prstGeom>
        </p:spPr>
      </p:pic>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4"/>
          <a:stretch>
            <a:fillRect/>
          </a:stretch>
        </p:blipFill>
        <p:spPr>
          <a:xfrm>
            <a:off x="9042720" y="1196288"/>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5"/>
          <a:stretch>
            <a:fillRect/>
          </a:stretch>
        </p:blipFill>
        <p:spPr>
          <a:xfrm>
            <a:off x="3947176" y="4099193"/>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6"/>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9">
            <a:extLst>
              <a:ext uri="{FF2B5EF4-FFF2-40B4-BE49-F238E27FC236}">
                <a16:creationId xmlns:a16="http://schemas.microsoft.com/office/drawing/2014/main" id="{32324BB2-3390-4B56-B091-284021DBA490}"/>
              </a:ext>
            </a:extLst>
          </p:cNvPr>
          <p:cNvPicPr>
            <a:picLocks noChangeAspect="1"/>
          </p:cNvPicPr>
          <p:nvPr/>
        </p:nvPicPr>
        <p:blipFill>
          <a:blip r:embed="rId7"/>
          <a:stretch>
            <a:fillRect/>
          </a:stretch>
        </p:blipFill>
        <p:spPr>
          <a:xfrm>
            <a:off x="5660488" y="4546448"/>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8"/>
          <a:stretch>
            <a:fillRect/>
          </a:stretch>
        </p:blipFill>
        <p:spPr>
          <a:xfrm>
            <a:off x="7548733" y="4605484"/>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9"/>
          <a:stretch>
            <a:fillRect/>
          </a:stretch>
        </p:blipFill>
        <p:spPr>
          <a:xfrm>
            <a:off x="11335195" y="4169039"/>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10"/>
          <a:stretch>
            <a:fillRect/>
          </a:stretch>
        </p:blipFill>
        <p:spPr>
          <a:xfrm>
            <a:off x="10947601" y="3865531"/>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11"/>
          <a:stretch>
            <a:fillRect/>
          </a:stretch>
        </p:blipFill>
        <p:spPr>
          <a:xfrm>
            <a:off x="11315775" y="4459516"/>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2"/>
          <a:stretch>
            <a:fillRect/>
          </a:stretch>
        </p:blipFill>
        <p:spPr>
          <a:xfrm>
            <a:off x="11026829" y="5019278"/>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11"/>
          <a:stretch>
            <a:fillRect/>
          </a:stretch>
        </p:blipFill>
        <p:spPr>
          <a:xfrm>
            <a:off x="11383243" y="5577823"/>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3"/>
          <a:stretch>
            <a:fillRect/>
          </a:stretch>
        </p:blipFill>
        <p:spPr>
          <a:xfrm>
            <a:off x="10717689" y="4690080"/>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4"/>
          <a:stretch>
            <a:fillRect/>
          </a:stretch>
        </p:blipFill>
        <p:spPr>
          <a:xfrm>
            <a:off x="11192279" y="5769676"/>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5"/>
          <a:stretch>
            <a:fillRect/>
          </a:stretch>
        </p:blipFill>
        <p:spPr>
          <a:xfrm>
            <a:off x="11288403" y="5342561"/>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6"/>
          <a:stretch>
            <a:fillRect/>
          </a:stretch>
        </p:blipFill>
        <p:spPr>
          <a:xfrm>
            <a:off x="11107347" y="6102519"/>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7"/>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8"/>
          <a:stretch>
            <a:fillRect/>
          </a:stretch>
        </p:blipFill>
        <p:spPr>
          <a:xfrm>
            <a:off x="3899646" y="113004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4"/>
          <a:stretch>
            <a:fillRect/>
          </a:stretch>
        </p:blipFill>
        <p:spPr>
          <a:xfrm>
            <a:off x="7377953" y="1192795"/>
            <a:ext cx="1380564" cy="1236152"/>
          </a:xfrm>
          <a:prstGeom prst="rect">
            <a:avLst/>
          </a:prstGeom>
        </p:spPr>
      </p:pic>
      <p:pic>
        <p:nvPicPr>
          <p:cNvPr id="29" name="Picture 3">
            <a:extLst>
              <a:ext uri="{FF2B5EF4-FFF2-40B4-BE49-F238E27FC236}">
                <a16:creationId xmlns:a16="http://schemas.microsoft.com/office/drawing/2014/main" id="{6010CDA7-EC75-4B9E-BC7D-E1F299F5386A}"/>
              </a:ext>
            </a:extLst>
          </p:cNvPr>
          <p:cNvPicPr>
            <a:picLocks noChangeAspect="1"/>
          </p:cNvPicPr>
          <p:nvPr/>
        </p:nvPicPr>
        <p:blipFill>
          <a:blip r:embed="rId18"/>
          <a:stretch>
            <a:fillRect/>
          </a:stretch>
        </p:blipFill>
        <p:spPr>
          <a:xfrm>
            <a:off x="5692588" y="113004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9"/>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1983EBCF-5FEE-42EE-887D-DAE7E3B36EB7}"/>
              </a:ext>
            </a:extLst>
          </p:cNvPr>
          <p:cNvSpPr/>
          <p:nvPr/>
        </p:nvSpPr>
        <p:spPr>
          <a:xfrm>
            <a:off x="702321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858307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C4884183-8521-4210-A064-05A15815A905}"/>
              </a:ext>
            </a:extLst>
          </p:cNvPr>
          <p:cNvSpPr/>
          <p:nvPr/>
        </p:nvSpPr>
        <p:spPr>
          <a:xfrm>
            <a:off x="7121828"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44" name="TextBox 43">
            <a:extLst>
              <a:ext uri="{FF2B5EF4-FFF2-40B4-BE49-F238E27FC236}">
                <a16:creationId xmlns:a16="http://schemas.microsoft.com/office/drawing/2014/main" id="{1A16A52F-84E6-4961-AA5D-CA248402B9FF}"/>
              </a:ext>
            </a:extLst>
          </p:cNvPr>
          <p:cNvSpPr txBox="1"/>
          <p:nvPr/>
        </p:nvSpPr>
        <p:spPr>
          <a:xfrm>
            <a:off x="7069230" y="4979894"/>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8"/>
          <a:stretch>
            <a:fillRect/>
          </a:stretch>
        </p:blipFill>
        <p:spPr>
          <a:xfrm>
            <a:off x="9135485" y="4596519"/>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8735477"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10295335" y="483114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9466729" y="47019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9466729" y="48543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9466728" y="50067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9466728" y="51591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9170893" y="533848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8566335" y="1636059"/>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8727699" y="4970930"/>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10339108" y="495468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24" name="TextBox 23">
            <a:extLst>
              <a:ext uri="{FF2B5EF4-FFF2-40B4-BE49-F238E27FC236}">
                <a16:creationId xmlns:a16="http://schemas.microsoft.com/office/drawing/2014/main" id="{45D1BBF3-CDE4-4556-A508-56CB924D1A36}"/>
              </a:ext>
            </a:extLst>
          </p:cNvPr>
          <p:cNvSpPr txBox="1"/>
          <p:nvPr/>
        </p:nvSpPr>
        <p:spPr>
          <a:xfrm>
            <a:off x="6970618" y="163605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3"/>
          <a:stretch>
            <a:fillRect/>
          </a:stretch>
        </p:blipFill>
        <p:spPr>
          <a:xfrm>
            <a:off x="10310959" y="90707"/>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9835201" y="24563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9836388"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10494735"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10494735" y="21509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10494734" y="31370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10494735" y="403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10494735" y="492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10494735" y="59160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10494734" y="6812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10835394"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10835393" y="2240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10835394" y="3047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10835393" y="40334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10835394" y="48403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10835393" y="58264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10835393" y="67229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3"/>
          <a:srcRect l="28571" t="7865" r="22449" b="83146"/>
          <a:stretch/>
        </p:blipFill>
        <p:spPr>
          <a:xfrm>
            <a:off x="11551200" y="191073"/>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3"/>
          <a:srcRect l="28571" t="7865" r="22449" b="83146"/>
          <a:stretch/>
        </p:blipFill>
        <p:spPr>
          <a:xfrm>
            <a:off x="11631882" y="298650"/>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3"/>
          <a:srcRect l="28571" t="7865" r="22449" b="83146"/>
          <a:stretch/>
        </p:blipFill>
        <p:spPr>
          <a:xfrm>
            <a:off x="11551199" y="424155"/>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3"/>
          <a:srcRect l="28571" t="7865" r="22449" b="83146"/>
          <a:stretch/>
        </p:blipFill>
        <p:spPr>
          <a:xfrm>
            <a:off x="11604987" y="594484"/>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3"/>
          <a:srcRect l="28571" t="7865" r="22449" b="83146"/>
          <a:stretch/>
        </p:blipFill>
        <p:spPr>
          <a:xfrm>
            <a:off x="11604988" y="719991"/>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3"/>
          <a:srcRect l="28571" t="7865" r="22449" b="83146"/>
          <a:stretch/>
        </p:blipFill>
        <p:spPr>
          <a:xfrm>
            <a:off x="11533270" y="872390"/>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1010444" y="25460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984737"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3"/>
          <a:srcRect l="28571" t="7865" r="22449" b="83146"/>
          <a:stretch/>
        </p:blipFill>
        <p:spPr>
          <a:xfrm>
            <a:off x="11676705" y="1015825"/>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3"/>
          <a:srcRect l="28571" t="7865" r="22449" b="83146"/>
          <a:stretch/>
        </p:blipFill>
        <p:spPr>
          <a:xfrm>
            <a:off x="11479481" y="56601"/>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3"/>
          <a:srcRect l="28571" t="7865" r="22449" b="83146"/>
          <a:stretch/>
        </p:blipFill>
        <p:spPr>
          <a:xfrm>
            <a:off x="10393948" y="2762845"/>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3"/>
          <a:srcRect l="28571" t="7865" r="22449" b="83146"/>
          <a:stretch/>
        </p:blipFill>
        <p:spPr>
          <a:xfrm>
            <a:off x="10393949" y="2888352"/>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9818375" y="232361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9792668" y="243650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9390318" y="1441158"/>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9119345" y="1441158"/>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7">
            <a:extLst>
              <a:ext uri="{FF2B5EF4-FFF2-40B4-BE49-F238E27FC236}">
                <a16:creationId xmlns:a16="http://schemas.microsoft.com/office/drawing/2014/main" id="{928BD849-2380-4654-AA1F-F814FFAC1851}"/>
              </a:ext>
            </a:extLst>
          </p:cNvPr>
          <p:cNvSpPr/>
          <p:nvPr/>
        </p:nvSpPr>
        <p:spPr>
          <a:xfrm rot="16200000">
            <a:off x="9247959" y="749444"/>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51">
            <a:extLst>
              <a:ext uri="{FF2B5EF4-FFF2-40B4-BE49-F238E27FC236}">
                <a16:creationId xmlns:a16="http://schemas.microsoft.com/office/drawing/2014/main" id="{4253F1E5-1CCA-4819-A426-E4504D5A31CD}"/>
              </a:ext>
            </a:extLst>
          </p:cNvPr>
          <p:cNvSpPr txBox="1"/>
          <p:nvPr/>
        </p:nvSpPr>
        <p:spPr>
          <a:xfrm rot="16200000">
            <a:off x="9182872" y="860433"/>
            <a:ext cx="72998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cxnSp>
        <p:nvCxnSpPr>
          <p:cNvPr id="26" name="Connecteur droit 25">
            <a:extLst>
              <a:ext uri="{FF2B5EF4-FFF2-40B4-BE49-F238E27FC236}">
                <a16:creationId xmlns:a16="http://schemas.microsoft.com/office/drawing/2014/main" id="{4F007DED-91D5-E1F7-2926-8A80E0ADB130}"/>
              </a:ext>
            </a:extLst>
          </p:cNvPr>
          <p:cNvCxnSpPr>
            <a:cxnSpLocks/>
            <a:stCxn id="23" idx="2"/>
            <a:endCxn id="33" idx="0"/>
          </p:cNvCxnSpPr>
          <p:nvPr/>
        </p:nvCxnSpPr>
        <p:spPr>
          <a:xfrm>
            <a:off x="5722285" y="1891245"/>
            <a:ext cx="841237" cy="108196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B9E087BC-3A32-50BB-E5A5-4533B3E3269E}"/>
              </a:ext>
            </a:extLst>
          </p:cNvPr>
          <p:cNvSpPr/>
          <p:nvPr/>
        </p:nvSpPr>
        <p:spPr>
          <a:xfrm>
            <a:off x="5607134" y="2973213"/>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5" name="Connecteur droit 44">
            <a:extLst>
              <a:ext uri="{FF2B5EF4-FFF2-40B4-BE49-F238E27FC236}">
                <a16:creationId xmlns:a16="http://schemas.microsoft.com/office/drawing/2014/main" id="{971ABBED-24AD-32E2-423A-88BEE079FD1F}"/>
              </a:ext>
            </a:extLst>
          </p:cNvPr>
          <p:cNvCxnSpPr>
            <a:cxnSpLocks/>
            <a:stCxn id="37" idx="2"/>
            <a:endCxn id="33" idx="0"/>
          </p:cNvCxnSpPr>
          <p:nvPr/>
        </p:nvCxnSpPr>
        <p:spPr>
          <a:xfrm flipH="1">
            <a:off x="6563522" y="2008944"/>
            <a:ext cx="807358" cy="964269"/>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D62E43B0-AB56-93AF-1FC6-3D0E85A80052}"/>
              </a:ext>
            </a:extLst>
          </p:cNvPr>
          <p:cNvCxnSpPr>
            <a:cxnSpLocks/>
            <a:stCxn id="44" idx="0"/>
            <a:endCxn id="33" idx="4"/>
          </p:cNvCxnSpPr>
          <p:nvPr/>
        </p:nvCxnSpPr>
        <p:spPr>
          <a:xfrm flipH="1" flipV="1">
            <a:off x="6563522" y="3868790"/>
            <a:ext cx="859534" cy="111110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101">
            <a:extLst>
              <a:ext uri="{FF2B5EF4-FFF2-40B4-BE49-F238E27FC236}">
                <a16:creationId xmlns:a16="http://schemas.microsoft.com/office/drawing/2014/main" id="{FFB57AC5-CB94-5E5C-13DE-BF00698A1EA5}"/>
              </a:ext>
            </a:extLst>
          </p:cNvPr>
          <p:cNvCxnSpPr>
            <a:cxnSpLocks/>
            <a:stCxn id="43" idx="0"/>
            <a:endCxn id="33" idx="4"/>
          </p:cNvCxnSpPr>
          <p:nvPr/>
        </p:nvCxnSpPr>
        <p:spPr>
          <a:xfrm flipV="1">
            <a:off x="5610226" y="3868790"/>
            <a:ext cx="953296" cy="109317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809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635486" y="6211129"/>
            <a:ext cx="4539029"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"developer waiter in t-shirt in a restaurant"</a:t>
            </a:r>
            <a:endParaRPr lang="en-US" b="0" dirty="0">
              <a:solidFill>
                <a:srgbClr val="000000"/>
              </a:solidFill>
              <a:effectLst/>
              <a:latin typeface="Courier New" panose="02070309020205020404" pitchFamily="49" charset="0"/>
            </a:endParaRPr>
          </a:p>
        </p:txBody>
      </p:sp>
      <p:pic>
        <p:nvPicPr>
          <p:cNvPr id="2" name="Picture 4">
            <a:extLst>
              <a:ext uri="{FF2B5EF4-FFF2-40B4-BE49-F238E27FC236}">
                <a16:creationId xmlns:a16="http://schemas.microsoft.com/office/drawing/2014/main" id="{8825586A-CCC7-43E7-A4FA-36063E11E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977" y="3483107"/>
            <a:ext cx="2598290" cy="25982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FF4CEF5-4F83-4CC0-9ED6-97A81A4BD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8732" y="3547972"/>
            <a:ext cx="2598291" cy="2598291"/>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92BCE5C5-5902-49B6-A4C0-40316DC4774E}"/>
              </a:ext>
            </a:extLst>
          </p:cNvPr>
          <p:cNvSpPr txBox="1"/>
          <p:nvPr/>
        </p:nvSpPr>
        <p:spPr>
          <a:xfrm>
            <a:off x="318051" y="5564798"/>
            <a:ext cx="5499652" cy="646331"/>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7330228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 118">
            <a:extLst>
              <a:ext uri="{FF2B5EF4-FFF2-40B4-BE49-F238E27FC236}">
                <a16:creationId xmlns:a16="http://schemas.microsoft.com/office/drawing/2014/main" id="{7173E8D3-4ADA-4F07-B5CB-D374D08E852F}"/>
              </a:ext>
            </a:extLst>
          </p:cNvPr>
          <p:cNvPicPr>
            <a:picLocks noChangeAspect="1"/>
          </p:cNvPicPr>
          <p:nvPr/>
        </p:nvPicPr>
        <p:blipFill rotWithShape="1">
          <a:blip r:embed="rId3"/>
          <a:srcRect l="22457" t="36063" r="37132" b="38174"/>
          <a:stretch/>
        </p:blipFill>
        <p:spPr>
          <a:xfrm rot="16373315">
            <a:off x="7909313" y="4239333"/>
            <a:ext cx="824370" cy="700741"/>
          </a:xfrm>
          <a:prstGeom prst="rect">
            <a:avLst/>
          </a:prstGeom>
        </p:spPr>
      </p:pic>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4"/>
          <a:stretch>
            <a:fillRect/>
          </a:stretch>
        </p:blipFill>
        <p:spPr>
          <a:xfrm rot="5400000">
            <a:off x="1690009" y="2893221"/>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7"/>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7"/>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8"/>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9"/>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0"/>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1"/>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7527" y="277139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283446" y="3194606"/>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22860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Right 45">
            <a:extLst>
              <a:ext uri="{FF2B5EF4-FFF2-40B4-BE49-F238E27FC236}">
                <a16:creationId xmlns:a16="http://schemas.microsoft.com/office/drawing/2014/main" id="{55C868B3-FE58-40C8-BAE0-6D0273E3E0E6}"/>
              </a:ext>
            </a:extLst>
          </p:cNvPr>
          <p:cNvSpPr/>
          <p:nvPr/>
        </p:nvSpPr>
        <p:spPr>
          <a:xfrm rot="2686874">
            <a:off x="7732144" y="377303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24">
            <a:extLst>
              <a:ext uri="{FF2B5EF4-FFF2-40B4-BE49-F238E27FC236}">
                <a16:creationId xmlns:a16="http://schemas.microsoft.com/office/drawing/2014/main" id="{AF4DD12A-84BF-446A-A659-44C81A480205}"/>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45" name="Image 44">
            <a:extLst>
              <a:ext uri="{FF2B5EF4-FFF2-40B4-BE49-F238E27FC236}">
                <a16:creationId xmlns:a16="http://schemas.microsoft.com/office/drawing/2014/main" id="{93C91B45-9A40-4297-8A49-17B338BF8DA7}"/>
              </a:ext>
            </a:extLst>
          </p:cNvPr>
          <p:cNvPicPr>
            <a:picLocks noChangeAspect="1"/>
          </p:cNvPicPr>
          <p:nvPr/>
        </p:nvPicPr>
        <p:blipFill rotWithShape="1">
          <a:blip r:embed="rId3"/>
          <a:srcRect l="22457" t="36063" r="37132" b="38174"/>
          <a:stretch/>
        </p:blipFill>
        <p:spPr>
          <a:xfrm rot="16023322">
            <a:off x="9054765" y="4242462"/>
            <a:ext cx="824370" cy="700741"/>
          </a:xfrm>
          <a:prstGeom prst="rect">
            <a:avLst/>
          </a:prstGeom>
        </p:spPr>
      </p:pic>
      <p:sp>
        <p:nvSpPr>
          <p:cNvPr id="91" name="Arrow: Right 40">
            <a:extLst>
              <a:ext uri="{FF2B5EF4-FFF2-40B4-BE49-F238E27FC236}">
                <a16:creationId xmlns:a16="http://schemas.microsoft.com/office/drawing/2014/main" id="{636C6CA9-3773-4022-AF47-02167B1E16A2}"/>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52">
            <a:extLst>
              <a:ext uri="{FF2B5EF4-FFF2-40B4-BE49-F238E27FC236}">
                <a16:creationId xmlns:a16="http://schemas.microsoft.com/office/drawing/2014/main" id="{72D189D8-70B3-4AD5-85CC-C4217F860CC4}"/>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93" name="Image 92">
            <a:extLst>
              <a:ext uri="{FF2B5EF4-FFF2-40B4-BE49-F238E27FC236}">
                <a16:creationId xmlns:a16="http://schemas.microsoft.com/office/drawing/2014/main" id="{ED364A40-2131-4F50-AD87-225C6C60F78F}"/>
              </a:ext>
            </a:extLst>
          </p:cNvPr>
          <p:cNvPicPr>
            <a:picLocks noChangeAspect="1"/>
          </p:cNvPicPr>
          <p:nvPr/>
        </p:nvPicPr>
        <p:blipFill rotWithShape="1">
          <a:blip r:embed="rId3"/>
          <a:srcRect l="22457" t="36063" r="37132" b="38174"/>
          <a:stretch/>
        </p:blipFill>
        <p:spPr>
          <a:xfrm rot="16023322">
            <a:off x="10313085" y="4242463"/>
            <a:ext cx="824370" cy="700741"/>
          </a:xfrm>
          <a:prstGeom prst="rect">
            <a:avLst/>
          </a:prstGeom>
        </p:spPr>
      </p:pic>
      <p:sp>
        <p:nvSpPr>
          <p:cNvPr id="94" name="Rectangle 93">
            <a:extLst>
              <a:ext uri="{FF2B5EF4-FFF2-40B4-BE49-F238E27FC236}">
                <a16:creationId xmlns:a16="http://schemas.microsoft.com/office/drawing/2014/main" id="{7386E67D-99EB-457F-A1AA-7611260664D7}"/>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109DF6B-F6A4-4572-9BB7-3E873ECBBBE6}"/>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8CA9B86-B94A-4951-BB5B-1E6A6C96DE69}"/>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3D7B8EF-206E-4EA4-B809-FB45F8ED918C}"/>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9B7511B-28F5-44F7-A5CA-51DD877057BF}"/>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41D9117-8947-4EFE-9152-65A54A47F647}"/>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49086070-278B-4871-A70B-A7FD287B8A63}"/>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11A3682-DE30-4A65-B69A-BDA33536A5D4}"/>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7ED0E3A-C69F-473B-82C6-499C36A779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F2A46EF-C62B-4809-92DD-EEA2308E3ED8}"/>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24C6933-495D-481C-9415-7580D7342EE6}"/>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743D6B60-CDF7-4690-92B8-013B2DF80E01}"/>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1FC9AE6A-8114-49E2-A201-BB7521688141}"/>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50EE4EB-5E4C-49C3-91B1-FE405CEE0F49}"/>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6">
            <a:extLst>
              <a:ext uri="{FF2B5EF4-FFF2-40B4-BE49-F238E27FC236}">
                <a16:creationId xmlns:a16="http://schemas.microsoft.com/office/drawing/2014/main" id="{CA22D12A-F7F1-495C-B886-A0BEC717C5D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109" name="Picture 6">
            <a:extLst>
              <a:ext uri="{FF2B5EF4-FFF2-40B4-BE49-F238E27FC236}">
                <a16:creationId xmlns:a16="http://schemas.microsoft.com/office/drawing/2014/main" id="{C2C14F98-D984-46FA-B45E-3059527F5C1E}"/>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110" name="Picture 6">
            <a:extLst>
              <a:ext uri="{FF2B5EF4-FFF2-40B4-BE49-F238E27FC236}">
                <a16:creationId xmlns:a16="http://schemas.microsoft.com/office/drawing/2014/main" id="{FA964F09-848E-413C-9570-8C1510B3997D}"/>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111" name="Picture 6">
            <a:extLst>
              <a:ext uri="{FF2B5EF4-FFF2-40B4-BE49-F238E27FC236}">
                <a16:creationId xmlns:a16="http://schemas.microsoft.com/office/drawing/2014/main" id="{221FBC54-3664-4142-AB6E-458718591E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112" name="Picture 6">
            <a:extLst>
              <a:ext uri="{FF2B5EF4-FFF2-40B4-BE49-F238E27FC236}">
                <a16:creationId xmlns:a16="http://schemas.microsoft.com/office/drawing/2014/main" id="{5BDC6731-05D6-45BD-863F-8A7E8A91743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113" name="Picture 6">
            <a:extLst>
              <a:ext uri="{FF2B5EF4-FFF2-40B4-BE49-F238E27FC236}">
                <a16:creationId xmlns:a16="http://schemas.microsoft.com/office/drawing/2014/main" id="{08FBD9FD-CCAB-4CC3-BCBA-16AB3801F8F7}"/>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4" name="Arrow: Right 76">
            <a:extLst>
              <a:ext uri="{FF2B5EF4-FFF2-40B4-BE49-F238E27FC236}">
                <a16:creationId xmlns:a16="http://schemas.microsoft.com/office/drawing/2014/main" id="{8BE7D666-CA77-44D7-BE49-212CD1225F83}"/>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77">
            <a:extLst>
              <a:ext uri="{FF2B5EF4-FFF2-40B4-BE49-F238E27FC236}">
                <a16:creationId xmlns:a16="http://schemas.microsoft.com/office/drawing/2014/main" id="{48EC8124-4F71-4DE0-80B1-42A0073222FF}"/>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16" name="Picture 6">
            <a:extLst>
              <a:ext uri="{FF2B5EF4-FFF2-40B4-BE49-F238E27FC236}">
                <a16:creationId xmlns:a16="http://schemas.microsoft.com/office/drawing/2014/main" id="{149431E6-AB76-497D-8390-39517EDB048E}"/>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17" name="Picture 6">
            <a:extLst>
              <a:ext uri="{FF2B5EF4-FFF2-40B4-BE49-F238E27FC236}">
                <a16:creationId xmlns:a16="http://schemas.microsoft.com/office/drawing/2014/main" id="{471192A5-D9CF-4DA2-B649-789C0D1FD233}"/>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0" name="Arrow: Right 40">
            <a:extLst>
              <a:ext uri="{FF2B5EF4-FFF2-40B4-BE49-F238E27FC236}">
                <a16:creationId xmlns:a16="http://schemas.microsoft.com/office/drawing/2014/main" id="{81221898-8F38-4AA6-BC67-4C5D679FF652}"/>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52">
            <a:extLst>
              <a:ext uri="{FF2B5EF4-FFF2-40B4-BE49-F238E27FC236}">
                <a16:creationId xmlns:a16="http://schemas.microsoft.com/office/drawing/2014/main" id="{247EE5D1-8A29-474E-8C4E-E7428B78E694}"/>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3" name="Ellipse 2">
            <a:extLst>
              <a:ext uri="{FF2B5EF4-FFF2-40B4-BE49-F238E27FC236}">
                <a16:creationId xmlns:a16="http://schemas.microsoft.com/office/drawing/2014/main" id="{19121FD8-B817-D71C-23CC-3B8C7FF47193}"/>
              </a:ext>
            </a:extLst>
          </p:cNvPr>
          <p:cNvSpPr/>
          <p:nvPr/>
        </p:nvSpPr>
        <p:spPr>
          <a:xfrm>
            <a:off x="4641473" y="4910144"/>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 name="Connecteur droit 3">
            <a:extLst>
              <a:ext uri="{FF2B5EF4-FFF2-40B4-BE49-F238E27FC236}">
                <a16:creationId xmlns:a16="http://schemas.microsoft.com/office/drawing/2014/main" id="{69FC9A8E-14B7-CC3A-9103-1FD1D955FC51}"/>
              </a:ext>
            </a:extLst>
          </p:cNvPr>
          <p:cNvCxnSpPr>
            <a:cxnSpLocks/>
            <a:stCxn id="43" idx="2"/>
            <a:endCxn id="3" idx="0"/>
          </p:cNvCxnSpPr>
          <p:nvPr/>
        </p:nvCxnSpPr>
        <p:spPr>
          <a:xfrm>
            <a:off x="4779937" y="3553716"/>
            <a:ext cx="817924" cy="135642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A6C913C-F079-C125-F6BA-260E4FDFFAE3}"/>
              </a:ext>
            </a:extLst>
          </p:cNvPr>
          <p:cNvCxnSpPr>
            <a:cxnSpLocks/>
            <a:stCxn id="89" idx="2"/>
            <a:endCxn id="3" idx="0"/>
          </p:cNvCxnSpPr>
          <p:nvPr/>
        </p:nvCxnSpPr>
        <p:spPr>
          <a:xfrm flipH="1">
            <a:off x="5597861" y="4162336"/>
            <a:ext cx="2412789" cy="74780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535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5400" dirty="0"/>
              <a:t>Google: Un projet IA c’est d’abord du software Engineering</a:t>
            </a:r>
          </a:p>
        </p:txBody>
      </p:sp>
    </p:spTree>
    <p:extLst>
      <p:ext uri="{BB962C8B-B14F-4D97-AF65-F5344CB8AC3E}">
        <p14:creationId xmlns:p14="http://schemas.microsoft.com/office/powerpoint/2010/main" val="36190746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une technologie associé à un besoin</a:t>
            </a:r>
          </a:p>
        </p:txBody>
      </p:sp>
    </p:spTree>
    <p:extLst>
      <p:ext uri="{BB962C8B-B14F-4D97-AF65-F5344CB8AC3E}">
        <p14:creationId xmlns:p14="http://schemas.microsoft.com/office/powerpoint/2010/main" val="33223228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BF9BDC-1705-42B1-94AF-1227F81BC58A}"/>
              </a:ext>
            </a:extLst>
          </p:cNvPr>
          <p:cNvSpPr>
            <a:spLocks noGrp="1"/>
          </p:cNvSpPr>
          <p:nvPr>
            <p:ph type="title"/>
          </p:nvPr>
        </p:nvSpPr>
        <p:spPr/>
        <p:txBody>
          <a:bodyPr/>
          <a:lstStyle/>
          <a:p>
            <a:r>
              <a:rPr lang="fr-FR" dirty="0"/>
              <a:t>Compétences nécessaire</a:t>
            </a:r>
          </a:p>
        </p:txBody>
      </p:sp>
      <p:sp>
        <p:nvSpPr>
          <p:cNvPr id="3" name="Espace réservé du contenu 2">
            <a:extLst>
              <a:ext uri="{FF2B5EF4-FFF2-40B4-BE49-F238E27FC236}">
                <a16:creationId xmlns:a16="http://schemas.microsoft.com/office/drawing/2014/main" id="{B7A9689A-E0DE-4E52-9D66-9B1D9B2B00F2}"/>
              </a:ext>
            </a:extLst>
          </p:cNvPr>
          <p:cNvSpPr>
            <a:spLocks noGrp="1"/>
          </p:cNvSpPr>
          <p:nvPr>
            <p:ph idx="1"/>
          </p:nvPr>
        </p:nvSpPr>
        <p:spPr/>
        <p:txBody>
          <a:bodyPr/>
          <a:lstStyle/>
          <a:p>
            <a:r>
              <a:rPr lang="fr-FR" dirty="0"/>
              <a:t>J’annote : Tout le monde </a:t>
            </a:r>
          </a:p>
          <a:p>
            <a:r>
              <a:rPr lang="fr-FR" dirty="0"/>
              <a:t>J’entraine un modèle : Compétences IA, Software Engineering </a:t>
            </a:r>
          </a:p>
          <a:p>
            <a:r>
              <a:rPr lang="fr-FR" dirty="0"/>
              <a:t>Je valide le modèle : Compétences IA + Software Engineering</a:t>
            </a:r>
          </a:p>
          <a:p>
            <a:r>
              <a:rPr lang="fr-FR" dirty="0"/>
              <a:t>J’utilise le modèle : Compétences Software Engineering </a:t>
            </a:r>
          </a:p>
          <a:p>
            <a:r>
              <a:rPr lang="fr-FR" dirty="0"/>
              <a:t>Je code une application micro-service qui enchaîne des modèles : Compétences Software Engineering</a:t>
            </a:r>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39064008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le </a:t>
            </a:r>
            <a:r>
              <a:rPr lang="fr-FR" sz="4000" dirty="0" err="1"/>
              <a:t>deep</a:t>
            </a:r>
            <a:r>
              <a:rPr lang="fr-FR" sz="4000" dirty="0"/>
              <a:t> </a:t>
            </a:r>
            <a:r>
              <a:rPr lang="fr-FR" sz="4000" dirty="0" err="1"/>
              <a:t>learning</a:t>
            </a:r>
            <a:r>
              <a:rPr lang="fr-FR" sz="4000" dirty="0"/>
              <a:t> uniquement si on en a besoin</a:t>
            </a:r>
          </a:p>
        </p:txBody>
      </p:sp>
    </p:spTree>
    <p:extLst>
      <p:ext uri="{BB962C8B-B14F-4D97-AF65-F5344CB8AC3E}">
        <p14:creationId xmlns:p14="http://schemas.microsoft.com/office/powerpoint/2010/main" val="3736643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fr-FR" sz="4000" dirty="0" err="1"/>
              <a:t>Structured</a:t>
            </a:r>
            <a:r>
              <a:rPr lang="fr-FR" sz="4000" dirty="0"/>
              <a:t>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excel</a:t>
            </a:r>
            <a:r>
              <a:rPr lang="fr-FR" b="0" dirty="0">
                <a:solidFill>
                  <a:srgbClr val="A31515"/>
                </a:solidFill>
                <a:effectLst/>
                <a:latin typeface="Courier New" panose="02070309020205020404" pitchFamily="49" charset="0"/>
              </a:rPr>
              <a:t> </a:t>
            </a:r>
            <a:r>
              <a:rPr lang="fr-FR" b="0" dirty="0" err="1">
                <a:solidFill>
                  <a:srgbClr val="A31515"/>
                </a:solidFill>
                <a:effectLst/>
                <a:latin typeface="Courier New" panose="02070309020205020404" pitchFamily="49" charset="0"/>
              </a:rPr>
              <a:t>structured</a:t>
            </a:r>
            <a:r>
              <a:rPr lang="fr-FR" b="0" dirty="0">
                <a:solidFill>
                  <a:srgbClr val="A31515"/>
                </a:solidFill>
                <a:effectLst/>
                <a:latin typeface="Courier New" panose="02070309020205020404" pitchFamily="49" charset="0"/>
              </a:rPr>
              <a:t> data"</a:t>
            </a:r>
            <a:endParaRPr lang="fr-FR"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que 26">
            <a:extLst>
              <a:ext uri="{FF2B5EF4-FFF2-40B4-BE49-F238E27FC236}">
                <a16:creationId xmlns:a16="http://schemas.microsoft.com/office/drawing/2014/main" id="{CAA0CFC8-0A20-6747-85FB-A124D32617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pic>
        <p:nvPicPr>
          <p:cNvPr id="5" name="Image 64">
            <a:extLst>
              <a:ext uri="{FF2B5EF4-FFF2-40B4-BE49-F238E27FC236}">
                <a16:creationId xmlns:a16="http://schemas.microsoft.com/office/drawing/2014/main" id="{635DBF04-51B0-BA4B-B36E-2606BA6F9DBE}"/>
              </a:ext>
            </a:extLst>
          </p:cNvPr>
          <p:cNvPicPr>
            <a:picLocks noChangeAspect="1"/>
          </p:cNvPicPr>
          <p:nvPr/>
        </p:nvPicPr>
        <p:blipFill>
          <a:blip r:embed="rId4"/>
          <a:stretch>
            <a:fillRect/>
          </a:stretch>
        </p:blipFill>
        <p:spPr>
          <a:xfrm rot="5400000">
            <a:off x="8093883" y="1135182"/>
            <a:ext cx="832491" cy="1246886"/>
          </a:xfrm>
          <a:prstGeom prst="rect">
            <a:avLst/>
          </a:prstGeom>
        </p:spPr>
      </p:pic>
      <p:pic>
        <p:nvPicPr>
          <p:cNvPr id="6" name="Image 63">
            <a:extLst>
              <a:ext uri="{FF2B5EF4-FFF2-40B4-BE49-F238E27FC236}">
                <a16:creationId xmlns:a16="http://schemas.microsoft.com/office/drawing/2014/main" id="{1ED83513-1EEF-A74B-9E3E-A03C27D9BCF6}"/>
              </a:ext>
            </a:extLst>
          </p:cNvPr>
          <p:cNvPicPr>
            <a:picLocks noChangeAspect="1"/>
          </p:cNvPicPr>
          <p:nvPr/>
        </p:nvPicPr>
        <p:blipFill>
          <a:blip r:embed="rId4"/>
          <a:stretch>
            <a:fillRect/>
          </a:stretch>
        </p:blipFill>
        <p:spPr>
          <a:xfrm rot="5400000">
            <a:off x="6338074" y="1144824"/>
            <a:ext cx="832491" cy="1246886"/>
          </a:xfrm>
          <a:prstGeom prst="rect">
            <a:avLst/>
          </a:prstGeom>
        </p:spPr>
      </p:pic>
      <p:pic>
        <p:nvPicPr>
          <p:cNvPr id="7" name="Image 62">
            <a:extLst>
              <a:ext uri="{FF2B5EF4-FFF2-40B4-BE49-F238E27FC236}">
                <a16:creationId xmlns:a16="http://schemas.microsoft.com/office/drawing/2014/main" id="{8A5EC8E8-CCE6-114A-B472-BCA439C9442B}"/>
              </a:ext>
            </a:extLst>
          </p:cNvPr>
          <p:cNvPicPr>
            <a:picLocks noChangeAspect="1"/>
          </p:cNvPicPr>
          <p:nvPr/>
        </p:nvPicPr>
        <p:blipFill>
          <a:blip r:embed="rId4"/>
          <a:stretch>
            <a:fillRect/>
          </a:stretch>
        </p:blipFill>
        <p:spPr>
          <a:xfrm rot="3512721">
            <a:off x="4506873" y="979782"/>
            <a:ext cx="933688" cy="1398456"/>
          </a:xfrm>
          <a:prstGeom prst="rect">
            <a:avLst/>
          </a:prstGeom>
        </p:spPr>
      </p:pic>
      <p:pic>
        <p:nvPicPr>
          <p:cNvPr id="8" name="Picture 2" descr="Carte nationale d'identité - CNI - Evreux">
            <a:extLst>
              <a:ext uri="{FF2B5EF4-FFF2-40B4-BE49-F238E27FC236}">
                <a16:creationId xmlns:a16="http://schemas.microsoft.com/office/drawing/2014/main" id="{B8DC5947-95DC-DF45-8E22-4F1499A41B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6104540" y="4538818"/>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arte nationale d'identité - CNI - Evreux">
            <a:extLst>
              <a:ext uri="{FF2B5EF4-FFF2-40B4-BE49-F238E27FC236}">
                <a16:creationId xmlns:a16="http://schemas.microsoft.com/office/drawing/2014/main" id="{56AEE275-BD2F-EB49-B84C-EB28FEE09C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4045901" y="4521392"/>
            <a:ext cx="1553242" cy="11755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arte nationale d'identité - CNI - Evreux">
            <a:extLst>
              <a:ext uri="{FF2B5EF4-FFF2-40B4-BE49-F238E27FC236}">
                <a16:creationId xmlns:a16="http://schemas.microsoft.com/office/drawing/2014/main" id="{06B278FB-9674-754B-A8E7-B248993E6E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7761255" y="4473217"/>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3972C393-6FEE-3143-8A6A-D8BA6A36E095}"/>
              </a:ext>
            </a:extLst>
          </p:cNvPr>
          <p:cNvPicPr>
            <a:picLocks noChangeAspect="1"/>
          </p:cNvPicPr>
          <p:nvPr/>
        </p:nvPicPr>
        <p:blipFill>
          <a:blip r:embed="rId6"/>
          <a:stretch>
            <a:fillRect/>
          </a:stretch>
        </p:blipFill>
        <p:spPr>
          <a:xfrm>
            <a:off x="1914353" y="3562310"/>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FB9CF7D7-287B-3342-834D-6F95678644FE}"/>
              </a:ext>
            </a:extLst>
          </p:cNvPr>
          <p:cNvPicPr>
            <a:picLocks noChangeAspect="1"/>
          </p:cNvPicPr>
          <p:nvPr/>
        </p:nvPicPr>
        <p:blipFill>
          <a:blip r:embed="rId7"/>
          <a:stretch>
            <a:fillRect/>
          </a:stretch>
        </p:blipFill>
        <p:spPr>
          <a:xfrm>
            <a:off x="10278231" y="4128454"/>
            <a:ext cx="657225" cy="152400"/>
          </a:xfrm>
          <a:prstGeom prst="rect">
            <a:avLst/>
          </a:prstGeom>
        </p:spPr>
      </p:pic>
      <p:pic>
        <p:nvPicPr>
          <p:cNvPr id="13" name="Picture 12">
            <a:extLst>
              <a:ext uri="{FF2B5EF4-FFF2-40B4-BE49-F238E27FC236}">
                <a16:creationId xmlns:a16="http://schemas.microsoft.com/office/drawing/2014/main" id="{90F61244-20ED-0F48-BE7F-5B16C1000233}"/>
              </a:ext>
            </a:extLst>
          </p:cNvPr>
          <p:cNvPicPr>
            <a:picLocks noChangeAspect="1"/>
          </p:cNvPicPr>
          <p:nvPr/>
        </p:nvPicPr>
        <p:blipFill>
          <a:blip r:embed="rId8"/>
          <a:stretch>
            <a:fillRect/>
          </a:stretch>
        </p:blipFill>
        <p:spPr>
          <a:xfrm>
            <a:off x="9890637" y="3824946"/>
            <a:ext cx="1257300" cy="219075"/>
          </a:xfrm>
          <a:prstGeom prst="rect">
            <a:avLst/>
          </a:prstGeom>
        </p:spPr>
      </p:pic>
      <p:pic>
        <p:nvPicPr>
          <p:cNvPr id="14" name="Picture 13">
            <a:extLst>
              <a:ext uri="{FF2B5EF4-FFF2-40B4-BE49-F238E27FC236}">
                <a16:creationId xmlns:a16="http://schemas.microsoft.com/office/drawing/2014/main" id="{27E04654-09E2-B241-AA02-0F73A813E6FB}"/>
              </a:ext>
            </a:extLst>
          </p:cNvPr>
          <p:cNvPicPr>
            <a:picLocks noChangeAspect="1"/>
          </p:cNvPicPr>
          <p:nvPr/>
        </p:nvPicPr>
        <p:blipFill>
          <a:blip r:embed="rId9"/>
          <a:stretch>
            <a:fillRect/>
          </a:stretch>
        </p:blipFill>
        <p:spPr>
          <a:xfrm>
            <a:off x="10258811" y="4418931"/>
            <a:ext cx="733425" cy="133350"/>
          </a:xfrm>
          <a:prstGeom prst="rect">
            <a:avLst/>
          </a:prstGeom>
        </p:spPr>
      </p:pic>
      <p:pic>
        <p:nvPicPr>
          <p:cNvPr id="15" name="Picture 14">
            <a:extLst>
              <a:ext uri="{FF2B5EF4-FFF2-40B4-BE49-F238E27FC236}">
                <a16:creationId xmlns:a16="http://schemas.microsoft.com/office/drawing/2014/main" id="{37338D25-73B2-9847-83E0-EE7A7F8AD882}"/>
              </a:ext>
            </a:extLst>
          </p:cNvPr>
          <p:cNvPicPr>
            <a:picLocks noChangeAspect="1"/>
          </p:cNvPicPr>
          <p:nvPr/>
        </p:nvPicPr>
        <p:blipFill>
          <a:blip r:embed="rId10"/>
          <a:stretch>
            <a:fillRect/>
          </a:stretch>
        </p:blipFill>
        <p:spPr>
          <a:xfrm>
            <a:off x="9969865" y="4978693"/>
            <a:ext cx="1133475" cy="171450"/>
          </a:xfrm>
          <a:prstGeom prst="rect">
            <a:avLst/>
          </a:prstGeom>
        </p:spPr>
      </p:pic>
      <p:pic>
        <p:nvPicPr>
          <p:cNvPr id="16" name="Picture 15">
            <a:extLst>
              <a:ext uri="{FF2B5EF4-FFF2-40B4-BE49-F238E27FC236}">
                <a16:creationId xmlns:a16="http://schemas.microsoft.com/office/drawing/2014/main" id="{6A1B8101-7E7E-2640-9AB1-5126A0434E8F}"/>
              </a:ext>
            </a:extLst>
          </p:cNvPr>
          <p:cNvPicPr>
            <a:picLocks noChangeAspect="1"/>
          </p:cNvPicPr>
          <p:nvPr/>
        </p:nvPicPr>
        <p:blipFill>
          <a:blip r:embed="rId9"/>
          <a:stretch>
            <a:fillRect/>
          </a:stretch>
        </p:blipFill>
        <p:spPr>
          <a:xfrm>
            <a:off x="10326279" y="5537238"/>
            <a:ext cx="733425" cy="133350"/>
          </a:xfrm>
          <a:prstGeom prst="rect">
            <a:avLst/>
          </a:prstGeom>
        </p:spPr>
      </p:pic>
      <p:pic>
        <p:nvPicPr>
          <p:cNvPr id="17" name="Picture 16">
            <a:extLst>
              <a:ext uri="{FF2B5EF4-FFF2-40B4-BE49-F238E27FC236}">
                <a16:creationId xmlns:a16="http://schemas.microsoft.com/office/drawing/2014/main" id="{6F11D554-DD4C-B742-8E7A-FA042F417E04}"/>
              </a:ext>
            </a:extLst>
          </p:cNvPr>
          <p:cNvPicPr>
            <a:picLocks noChangeAspect="1"/>
          </p:cNvPicPr>
          <p:nvPr/>
        </p:nvPicPr>
        <p:blipFill>
          <a:blip r:embed="rId11"/>
          <a:stretch>
            <a:fillRect/>
          </a:stretch>
        </p:blipFill>
        <p:spPr>
          <a:xfrm>
            <a:off x="9660725" y="4649495"/>
            <a:ext cx="1470212" cy="139400"/>
          </a:xfrm>
          <a:prstGeom prst="rect">
            <a:avLst/>
          </a:prstGeom>
        </p:spPr>
      </p:pic>
      <p:pic>
        <p:nvPicPr>
          <p:cNvPr id="18" name="Picture 17">
            <a:extLst>
              <a:ext uri="{FF2B5EF4-FFF2-40B4-BE49-F238E27FC236}">
                <a16:creationId xmlns:a16="http://schemas.microsoft.com/office/drawing/2014/main" id="{AF64B801-C35F-C84F-B232-621E88428FEC}"/>
              </a:ext>
            </a:extLst>
          </p:cNvPr>
          <p:cNvPicPr>
            <a:picLocks noChangeAspect="1"/>
          </p:cNvPicPr>
          <p:nvPr/>
        </p:nvPicPr>
        <p:blipFill>
          <a:blip r:embed="rId12"/>
          <a:stretch>
            <a:fillRect/>
          </a:stretch>
        </p:blipFill>
        <p:spPr>
          <a:xfrm>
            <a:off x="10135315" y="5729091"/>
            <a:ext cx="771525" cy="171450"/>
          </a:xfrm>
          <a:prstGeom prst="rect">
            <a:avLst/>
          </a:prstGeom>
        </p:spPr>
      </p:pic>
      <p:pic>
        <p:nvPicPr>
          <p:cNvPr id="19" name="Picture 18">
            <a:extLst>
              <a:ext uri="{FF2B5EF4-FFF2-40B4-BE49-F238E27FC236}">
                <a16:creationId xmlns:a16="http://schemas.microsoft.com/office/drawing/2014/main" id="{C3D14F76-10F5-9741-9D3F-6954CCE00D12}"/>
              </a:ext>
            </a:extLst>
          </p:cNvPr>
          <p:cNvPicPr>
            <a:picLocks noChangeAspect="1"/>
          </p:cNvPicPr>
          <p:nvPr/>
        </p:nvPicPr>
        <p:blipFill>
          <a:blip r:embed="rId13"/>
          <a:stretch>
            <a:fillRect/>
          </a:stretch>
        </p:blipFill>
        <p:spPr>
          <a:xfrm>
            <a:off x="10231439" y="5301976"/>
            <a:ext cx="561975" cy="142875"/>
          </a:xfrm>
          <a:prstGeom prst="rect">
            <a:avLst/>
          </a:prstGeom>
        </p:spPr>
      </p:pic>
      <p:pic>
        <p:nvPicPr>
          <p:cNvPr id="20" name="Picture 19">
            <a:extLst>
              <a:ext uri="{FF2B5EF4-FFF2-40B4-BE49-F238E27FC236}">
                <a16:creationId xmlns:a16="http://schemas.microsoft.com/office/drawing/2014/main" id="{3C2C3D0A-0DCA-5048-A442-1F733BA87E10}"/>
              </a:ext>
            </a:extLst>
          </p:cNvPr>
          <p:cNvPicPr>
            <a:picLocks noChangeAspect="1"/>
          </p:cNvPicPr>
          <p:nvPr/>
        </p:nvPicPr>
        <p:blipFill>
          <a:blip r:embed="rId14"/>
          <a:stretch>
            <a:fillRect/>
          </a:stretch>
        </p:blipFill>
        <p:spPr>
          <a:xfrm>
            <a:off x="10050383" y="6061934"/>
            <a:ext cx="733425" cy="133350"/>
          </a:xfrm>
          <a:prstGeom prst="rect">
            <a:avLst/>
          </a:prstGeom>
        </p:spPr>
      </p:pic>
      <p:sp>
        <p:nvSpPr>
          <p:cNvPr id="21" name="TextBox 20">
            <a:extLst>
              <a:ext uri="{FF2B5EF4-FFF2-40B4-BE49-F238E27FC236}">
                <a16:creationId xmlns:a16="http://schemas.microsoft.com/office/drawing/2014/main" id="{08B133B5-12A8-9144-B0B9-AC6D69D6CA39}"/>
              </a:ext>
            </a:extLst>
          </p:cNvPr>
          <p:cNvSpPr txBox="1"/>
          <p:nvPr/>
        </p:nvSpPr>
        <p:spPr>
          <a:xfrm>
            <a:off x="2849805" y="1316915"/>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22" name="Arrow: Right 29">
            <a:extLst>
              <a:ext uri="{FF2B5EF4-FFF2-40B4-BE49-F238E27FC236}">
                <a16:creationId xmlns:a16="http://schemas.microsoft.com/office/drawing/2014/main" id="{122DDD9E-720F-FA40-8C5B-C053BB3B0C75}"/>
              </a:ext>
            </a:extLst>
          </p:cNvPr>
          <p:cNvSpPr/>
          <p:nvPr/>
        </p:nvSpPr>
        <p:spPr>
          <a:xfrm>
            <a:off x="3791592" y="4825767"/>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DA69FE3A-07BD-B54C-B940-25AABC9AF3AD}"/>
              </a:ext>
            </a:extLst>
          </p:cNvPr>
          <p:cNvPicPr>
            <a:picLocks noChangeAspect="1"/>
          </p:cNvPicPr>
          <p:nvPr/>
        </p:nvPicPr>
        <p:blipFill>
          <a:blip r:embed="rId15"/>
          <a:stretch>
            <a:fillRect/>
          </a:stretch>
        </p:blipFill>
        <p:spPr>
          <a:xfrm>
            <a:off x="1920838" y="363100"/>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19">
            <a:extLst>
              <a:ext uri="{FF2B5EF4-FFF2-40B4-BE49-F238E27FC236}">
                <a16:creationId xmlns:a16="http://schemas.microsoft.com/office/drawing/2014/main" id="{75FDF1BF-7A89-F54E-9EF2-8A03249069DB}"/>
              </a:ext>
            </a:extLst>
          </p:cNvPr>
          <p:cNvPicPr>
            <a:picLocks noChangeAspect="1"/>
          </p:cNvPicPr>
          <p:nvPr/>
        </p:nvPicPr>
        <p:blipFill>
          <a:blip r:embed="rId16"/>
          <a:stretch>
            <a:fillRect/>
          </a:stretch>
        </p:blipFill>
        <p:spPr>
          <a:xfrm>
            <a:off x="253401" y="2563008"/>
            <a:ext cx="1550895" cy="1577789"/>
          </a:xfrm>
          <a:prstGeom prst="rect">
            <a:avLst/>
          </a:prstGeom>
        </p:spPr>
      </p:pic>
      <p:sp>
        <p:nvSpPr>
          <p:cNvPr id="28" name="Arrow: Right 27">
            <a:extLst>
              <a:ext uri="{FF2B5EF4-FFF2-40B4-BE49-F238E27FC236}">
                <a16:creationId xmlns:a16="http://schemas.microsoft.com/office/drawing/2014/main" id="{8C0FA9C5-FAC6-9B44-BEA7-3482C35F282F}"/>
              </a:ext>
            </a:extLst>
          </p:cNvPr>
          <p:cNvSpPr/>
          <p:nvPr/>
        </p:nvSpPr>
        <p:spPr>
          <a:xfrm rot="-2520000">
            <a:off x="1662474" y="253080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33">
            <a:extLst>
              <a:ext uri="{FF2B5EF4-FFF2-40B4-BE49-F238E27FC236}">
                <a16:creationId xmlns:a16="http://schemas.microsoft.com/office/drawing/2014/main" id="{DE29F1EE-01A6-2F49-A3D5-D9F43054A02C}"/>
              </a:ext>
            </a:extLst>
          </p:cNvPr>
          <p:cNvSpPr/>
          <p:nvPr/>
        </p:nvSpPr>
        <p:spPr>
          <a:xfrm rot="2400000">
            <a:off x="1622132" y="3516920"/>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BA850F7-B519-C942-A0F3-3CB9DD5FE356}"/>
              </a:ext>
            </a:extLst>
          </p:cNvPr>
          <p:cNvSpPr txBox="1"/>
          <p:nvPr/>
        </p:nvSpPr>
        <p:spPr>
          <a:xfrm rot="-2580000">
            <a:off x="1603710" y="258093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ABC215A1-EA78-6945-B4F4-A61F0CA1B047}"/>
              </a:ext>
            </a:extLst>
          </p:cNvPr>
          <p:cNvSpPr/>
          <p:nvPr/>
        </p:nvSpPr>
        <p:spPr>
          <a:xfrm>
            <a:off x="3735562" y="149089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7">
            <a:extLst>
              <a:ext uri="{FF2B5EF4-FFF2-40B4-BE49-F238E27FC236}">
                <a16:creationId xmlns:a16="http://schemas.microsoft.com/office/drawing/2014/main" id="{30C98B3F-7631-C240-ABEF-1A52B3582EBB}"/>
              </a:ext>
            </a:extLst>
          </p:cNvPr>
          <p:cNvSpPr/>
          <p:nvPr/>
        </p:nvSpPr>
        <p:spPr>
          <a:xfrm>
            <a:off x="7352098"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8">
            <a:extLst>
              <a:ext uri="{FF2B5EF4-FFF2-40B4-BE49-F238E27FC236}">
                <a16:creationId xmlns:a16="http://schemas.microsoft.com/office/drawing/2014/main" id="{5F0F1E90-D0DC-CC40-A495-F4AA25449B75}"/>
              </a:ext>
            </a:extLst>
          </p:cNvPr>
          <p:cNvSpPr/>
          <p:nvPr/>
        </p:nvSpPr>
        <p:spPr>
          <a:xfrm>
            <a:off x="5367137" y="4825767"/>
            <a:ext cx="970043" cy="45888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5">
            <a:extLst>
              <a:ext uri="{FF2B5EF4-FFF2-40B4-BE49-F238E27FC236}">
                <a16:creationId xmlns:a16="http://schemas.microsoft.com/office/drawing/2014/main" id="{8CBA117C-F5E7-C149-8534-91D6F6DB8B80}"/>
              </a:ext>
            </a:extLst>
          </p:cNvPr>
          <p:cNvSpPr/>
          <p:nvPr/>
        </p:nvSpPr>
        <p:spPr>
          <a:xfrm>
            <a:off x="5394032" y="1472967"/>
            <a:ext cx="1022871" cy="5037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F16B902-B80D-004A-83A3-790EB475030C}"/>
              </a:ext>
            </a:extLst>
          </p:cNvPr>
          <p:cNvSpPr txBox="1"/>
          <p:nvPr/>
        </p:nvSpPr>
        <p:spPr>
          <a:xfrm>
            <a:off x="3764204" y="494762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36" name="TextBox 35">
            <a:extLst>
              <a:ext uri="{FF2B5EF4-FFF2-40B4-BE49-F238E27FC236}">
                <a16:creationId xmlns:a16="http://schemas.microsoft.com/office/drawing/2014/main" id="{83AD7954-54ED-F644-B423-0B1D0FAF74DD}"/>
              </a:ext>
            </a:extLst>
          </p:cNvPr>
          <p:cNvSpPr txBox="1"/>
          <p:nvPr/>
        </p:nvSpPr>
        <p:spPr>
          <a:xfrm>
            <a:off x="3701451" y="161275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37" name="TextBox 36">
            <a:extLst>
              <a:ext uri="{FF2B5EF4-FFF2-40B4-BE49-F238E27FC236}">
                <a16:creationId xmlns:a16="http://schemas.microsoft.com/office/drawing/2014/main" id="{C07F4286-05D5-7F47-B888-9E45822C8348}"/>
              </a:ext>
            </a:extLst>
          </p:cNvPr>
          <p:cNvSpPr txBox="1"/>
          <p:nvPr/>
        </p:nvSpPr>
        <p:spPr>
          <a:xfrm>
            <a:off x="5314244" y="4920066"/>
            <a:ext cx="110265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Straightening</a:t>
            </a:r>
          </a:p>
          <a:p>
            <a:pPr algn="l"/>
            <a:endParaRPr lang="en-US" sz="1000" dirty="0">
              <a:solidFill>
                <a:schemeClr val="bg1"/>
              </a:solidFill>
            </a:endParaRPr>
          </a:p>
        </p:txBody>
      </p:sp>
      <p:sp>
        <p:nvSpPr>
          <p:cNvPr id="38" name="Arrow: Right 40">
            <a:extLst>
              <a:ext uri="{FF2B5EF4-FFF2-40B4-BE49-F238E27FC236}">
                <a16:creationId xmlns:a16="http://schemas.microsoft.com/office/drawing/2014/main" id="{ACEA2146-E805-284B-945F-7D0D08AB2667}"/>
              </a:ext>
            </a:extLst>
          </p:cNvPr>
          <p:cNvSpPr/>
          <p:nvPr/>
        </p:nvSpPr>
        <p:spPr>
          <a:xfrm>
            <a:off x="7281102" y="4829945"/>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45">
            <a:extLst>
              <a:ext uri="{FF2B5EF4-FFF2-40B4-BE49-F238E27FC236}">
                <a16:creationId xmlns:a16="http://schemas.microsoft.com/office/drawing/2014/main" id="{3F4C3F8A-6E01-1745-A94D-3E8731DA5BB8}"/>
              </a:ext>
            </a:extLst>
          </p:cNvPr>
          <p:cNvSpPr/>
          <p:nvPr/>
        </p:nvSpPr>
        <p:spPr>
          <a:xfrm>
            <a:off x="9009646" y="480615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3C7CC3-D537-6E4D-995B-AF1D784104F0}"/>
              </a:ext>
            </a:extLst>
          </p:cNvPr>
          <p:cNvSpPr/>
          <p:nvPr/>
        </p:nvSpPr>
        <p:spPr>
          <a:xfrm>
            <a:off x="8125304" y="45998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3DB52DE-6352-B843-908F-ECC091FF76AB}"/>
              </a:ext>
            </a:extLst>
          </p:cNvPr>
          <p:cNvSpPr/>
          <p:nvPr/>
        </p:nvSpPr>
        <p:spPr>
          <a:xfrm>
            <a:off x="8125304" y="47522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D988064-CF15-5749-A7D2-ED0549B0E81A}"/>
              </a:ext>
            </a:extLst>
          </p:cNvPr>
          <p:cNvSpPr/>
          <p:nvPr/>
        </p:nvSpPr>
        <p:spPr>
          <a:xfrm>
            <a:off x="8125303" y="49046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F82C46-9432-A04E-918F-F4BC1458A848}"/>
              </a:ext>
            </a:extLst>
          </p:cNvPr>
          <p:cNvSpPr/>
          <p:nvPr/>
        </p:nvSpPr>
        <p:spPr>
          <a:xfrm>
            <a:off x="8125303" y="50570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46BEAB4-D2C3-E74B-9BE6-7653FB61BBF8}"/>
              </a:ext>
            </a:extLst>
          </p:cNvPr>
          <p:cNvSpPr/>
          <p:nvPr/>
        </p:nvSpPr>
        <p:spPr>
          <a:xfrm>
            <a:off x="7829468" y="523636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05EACDF-C9FB-514E-89C7-ACC6C62C70E8}"/>
              </a:ext>
            </a:extLst>
          </p:cNvPr>
          <p:cNvSpPr txBox="1"/>
          <p:nvPr/>
        </p:nvSpPr>
        <p:spPr>
          <a:xfrm>
            <a:off x="7335356" y="1603768"/>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6" name="TextBox 45">
            <a:extLst>
              <a:ext uri="{FF2B5EF4-FFF2-40B4-BE49-F238E27FC236}">
                <a16:creationId xmlns:a16="http://schemas.microsoft.com/office/drawing/2014/main" id="{112F936B-B3E6-1D41-A016-647D4829AD5F}"/>
              </a:ext>
            </a:extLst>
          </p:cNvPr>
          <p:cNvSpPr txBox="1"/>
          <p:nvPr/>
        </p:nvSpPr>
        <p:spPr>
          <a:xfrm>
            <a:off x="7273324" y="4942836"/>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7" name="TextBox 46">
            <a:extLst>
              <a:ext uri="{FF2B5EF4-FFF2-40B4-BE49-F238E27FC236}">
                <a16:creationId xmlns:a16="http://schemas.microsoft.com/office/drawing/2014/main" id="{27D325D2-ABC7-FD47-9DE5-28FB34A61C38}"/>
              </a:ext>
            </a:extLst>
          </p:cNvPr>
          <p:cNvSpPr txBox="1"/>
          <p:nvPr/>
        </p:nvSpPr>
        <p:spPr>
          <a:xfrm>
            <a:off x="9053419" y="492969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48" name="TextBox 47">
            <a:extLst>
              <a:ext uri="{FF2B5EF4-FFF2-40B4-BE49-F238E27FC236}">
                <a16:creationId xmlns:a16="http://schemas.microsoft.com/office/drawing/2014/main" id="{6DFD0225-07E0-4145-B18B-AA6F27B45D73}"/>
              </a:ext>
            </a:extLst>
          </p:cNvPr>
          <p:cNvSpPr txBox="1"/>
          <p:nvPr/>
        </p:nvSpPr>
        <p:spPr>
          <a:xfrm>
            <a:off x="5367137" y="160650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Straightening</a:t>
            </a:r>
          </a:p>
        </p:txBody>
      </p:sp>
      <p:sp>
        <p:nvSpPr>
          <p:cNvPr id="49" name="TextBox 48">
            <a:extLst>
              <a:ext uri="{FF2B5EF4-FFF2-40B4-BE49-F238E27FC236}">
                <a16:creationId xmlns:a16="http://schemas.microsoft.com/office/drawing/2014/main" id="{B901C26B-62CD-A046-BA2B-068AD9CC0E2A}"/>
              </a:ext>
            </a:extLst>
          </p:cNvPr>
          <p:cNvSpPr txBox="1"/>
          <p:nvPr/>
        </p:nvSpPr>
        <p:spPr>
          <a:xfrm rot="2280000">
            <a:off x="1585780" y="372842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50" name="Picture 11">
            <a:extLst>
              <a:ext uri="{FF2B5EF4-FFF2-40B4-BE49-F238E27FC236}">
                <a16:creationId xmlns:a16="http://schemas.microsoft.com/office/drawing/2014/main" id="{618B6206-8F66-8542-8F8C-475C8C7D68B5}"/>
              </a:ext>
            </a:extLst>
          </p:cNvPr>
          <p:cNvPicPr>
            <a:picLocks noChangeAspect="1"/>
          </p:cNvPicPr>
          <p:nvPr/>
        </p:nvPicPr>
        <p:blipFill>
          <a:blip r:embed="rId7"/>
          <a:stretch>
            <a:fillRect/>
          </a:stretch>
        </p:blipFill>
        <p:spPr>
          <a:xfrm>
            <a:off x="10391829" y="1422055"/>
            <a:ext cx="657225" cy="152400"/>
          </a:xfrm>
          <a:prstGeom prst="rect">
            <a:avLst/>
          </a:prstGeom>
        </p:spPr>
      </p:pic>
      <p:pic>
        <p:nvPicPr>
          <p:cNvPr id="51" name="Picture 12">
            <a:extLst>
              <a:ext uri="{FF2B5EF4-FFF2-40B4-BE49-F238E27FC236}">
                <a16:creationId xmlns:a16="http://schemas.microsoft.com/office/drawing/2014/main" id="{65702901-D63F-5244-A73F-B5422651BF1C}"/>
              </a:ext>
            </a:extLst>
          </p:cNvPr>
          <p:cNvPicPr>
            <a:picLocks noChangeAspect="1"/>
          </p:cNvPicPr>
          <p:nvPr/>
        </p:nvPicPr>
        <p:blipFill>
          <a:blip r:embed="rId8"/>
          <a:stretch>
            <a:fillRect/>
          </a:stretch>
        </p:blipFill>
        <p:spPr>
          <a:xfrm>
            <a:off x="10004235" y="1118547"/>
            <a:ext cx="1257300" cy="219075"/>
          </a:xfrm>
          <a:prstGeom prst="rect">
            <a:avLst/>
          </a:prstGeom>
        </p:spPr>
      </p:pic>
      <p:pic>
        <p:nvPicPr>
          <p:cNvPr id="52" name="Picture 13">
            <a:extLst>
              <a:ext uri="{FF2B5EF4-FFF2-40B4-BE49-F238E27FC236}">
                <a16:creationId xmlns:a16="http://schemas.microsoft.com/office/drawing/2014/main" id="{E7E478E1-7086-674C-A407-03946DDDEA21}"/>
              </a:ext>
            </a:extLst>
          </p:cNvPr>
          <p:cNvPicPr>
            <a:picLocks noChangeAspect="1"/>
          </p:cNvPicPr>
          <p:nvPr/>
        </p:nvPicPr>
        <p:blipFill>
          <a:blip r:embed="rId9"/>
          <a:stretch>
            <a:fillRect/>
          </a:stretch>
        </p:blipFill>
        <p:spPr>
          <a:xfrm>
            <a:off x="10372409" y="1712532"/>
            <a:ext cx="733425" cy="133350"/>
          </a:xfrm>
          <a:prstGeom prst="rect">
            <a:avLst/>
          </a:prstGeom>
        </p:spPr>
      </p:pic>
      <p:pic>
        <p:nvPicPr>
          <p:cNvPr id="53" name="Picture 16">
            <a:extLst>
              <a:ext uri="{FF2B5EF4-FFF2-40B4-BE49-F238E27FC236}">
                <a16:creationId xmlns:a16="http://schemas.microsoft.com/office/drawing/2014/main" id="{D67130B5-77C9-F140-9431-B9AD531DF64C}"/>
              </a:ext>
            </a:extLst>
          </p:cNvPr>
          <p:cNvPicPr>
            <a:picLocks noChangeAspect="1"/>
          </p:cNvPicPr>
          <p:nvPr/>
        </p:nvPicPr>
        <p:blipFill>
          <a:blip r:embed="rId11"/>
          <a:stretch>
            <a:fillRect/>
          </a:stretch>
        </p:blipFill>
        <p:spPr>
          <a:xfrm>
            <a:off x="9774323" y="1943096"/>
            <a:ext cx="1470212" cy="139400"/>
          </a:xfrm>
          <a:prstGeom prst="rect">
            <a:avLst/>
          </a:prstGeom>
        </p:spPr>
      </p:pic>
      <p:sp>
        <p:nvSpPr>
          <p:cNvPr id="54" name="Arrow: Right 45">
            <a:extLst>
              <a:ext uri="{FF2B5EF4-FFF2-40B4-BE49-F238E27FC236}">
                <a16:creationId xmlns:a16="http://schemas.microsoft.com/office/drawing/2014/main" id="{EFFD4081-8795-0945-A208-4F3C724B11C8}"/>
              </a:ext>
            </a:extLst>
          </p:cNvPr>
          <p:cNvSpPr/>
          <p:nvPr/>
        </p:nvSpPr>
        <p:spPr>
          <a:xfrm>
            <a:off x="9110144"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77624B2-0A48-E646-B9CC-07945054773E}"/>
              </a:ext>
            </a:extLst>
          </p:cNvPr>
          <p:cNvSpPr/>
          <p:nvPr/>
        </p:nvSpPr>
        <p:spPr>
          <a:xfrm>
            <a:off x="7939291" y="1547922"/>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ED5C751-7054-2D4F-B43B-75F892A5463E}"/>
              </a:ext>
            </a:extLst>
          </p:cNvPr>
          <p:cNvSpPr/>
          <p:nvPr/>
        </p:nvSpPr>
        <p:spPr>
          <a:xfrm>
            <a:off x="7939290" y="1700321"/>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52D2FA1-2669-5E42-9390-2BF884C1E7D2}"/>
              </a:ext>
            </a:extLst>
          </p:cNvPr>
          <p:cNvSpPr/>
          <p:nvPr/>
        </p:nvSpPr>
        <p:spPr>
          <a:xfrm>
            <a:off x="7939290" y="1852721"/>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24">
            <a:extLst>
              <a:ext uri="{FF2B5EF4-FFF2-40B4-BE49-F238E27FC236}">
                <a16:creationId xmlns:a16="http://schemas.microsoft.com/office/drawing/2014/main" id="{B067F01A-69DC-1F40-9F9C-D831F17EFDEE}"/>
              </a:ext>
            </a:extLst>
          </p:cNvPr>
          <p:cNvSpPr txBox="1"/>
          <p:nvPr/>
        </p:nvSpPr>
        <p:spPr>
          <a:xfrm>
            <a:off x="9153917" y="161441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59" name="Picture 2" descr="Carte nationale d'identité - CNI - Evreux">
            <a:extLst>
              <a:ext uri="{FF2B5EF4-FFF2-40B4-BE49-F238E27FC236}">
                <a16:creationId xmlns:a16="http://schemas.microsoft.com/office/drawing/2014/main" id="{89E335B9-02BF-2D42-978D-FB973D4826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2225236" y="3993054"/>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 4">
            <a:extLst>
              <a:ext uri="{FF2B5EF4-FFF2-40B4-BE49-F238E27FC236}">
                <a16:creationId xmlns:a16="http://schemas.microsoft.com/office/drawing/2014/main" id="{3884CD79-B0BA-D645-BC8C-65E93B0AD537}"/>
              </a:ext>
            </a:extLst>
          </p:cNvPr>
          <p:cNvPicPr>
            <a:picLocks noChangeAspect="1"/>
          </p:cNvPicPr>
          <p:nvPr/>
        </p:nvPicPr>
        <p:blipFill>
          <a:blip r:embed="rId4"/>
          <a:stretch>
            <a:fillRect/>
          </a:stretch>
        </p:blipFill>
        <p:spPr>
          <a:xfrm rot="3539609">
            <a:off x="2553882" y="1150381"/>
            <a:ext cx="820355" cy="1228709"/>
          </a:xfrm>
          <a:prstGeom prst="rect">
            <a:avLst/>
          </a:prstGeom>
        </p:spPr>
      </p:pic>
    </p:spTree>
    <p:extLst>
      <p:ext uri="{BB962C8B-B14F-4D97-AF65-F5344CB8AC3E}">
        <p14:creationId xmlns:p14="http://schemas.microsoft.com/office/powerpoint/2010/main" val="10717873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Après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5"/>
            <a:ext cx="10791548" cy="4351338"/>
          </a:xfrm>
        </p:spPr>
        <p:txBody>
          <a:bodyPr>
            <a:normAutofit fontScale="85000" lnSpcReduction="20000"/>
          </a:bodyPr>
          <a:lstStyle/>
          <a:p>
            <a:r>
              <a:rPr lang="fr-FR" dirty="0"/>
              <a:t>Temps moyen « Ancien permis » : 18 secondes, après 9 secondes</a:t>
            </a:r>
          </a:p>
          <a:p>
            <a:r>
              <a:rPr lang="fr-FR" dirty="0"/>
              <a:t>Temps moyen « Nouveau permis » : 12 secondes, après 7 secondes</a:t>
            </a:r>
          </a:p>
          <a:p>
            <a:r>
              <a:rPr lang="fr-FR" dirty="0"/>
              <a:t>Plus de 12 000 € de gains par mois sur la production </a:t>
            </a:r>
          </a:p>
          <a:p>
            <a:pPr lvl="1"/>
            <a:r>
              <a:rPr lang="fr-FR" dirty="0"/>
              <a:t>6 modèles en moins à maintenir sur les 39  (dont 24 pour les </a:t>
            </a:r>
            <a:r>
              <a:rPr lang="fr-FR" dirty="0" err="1"/>
              <a:t>ocr</a:t>
            </a:r>
            <a:r>
              <a:rPr lang="fr-FR" dirty="0"/>
              <a:t>)</a:t>
            </a:r>
          </a:p>
          <a:p>
            <a:pPr lvl="1"/>
            <a:r>
              <a:rPr lang="fr-FR" dirty="0"/>
              <a:t>6 micro service en moins à maintenir sur les 16</a:t>
            </a:r>
          </a:p>
          <a:p>
            <a:r>
              <a:rPr lang="fr-FR" dirty="0"/>
              <a:t>Diminution de la dette technique </a:t>
            </a:r>
          </a:p>
          <a:p>
            <a:pPr lvl="1"/>
            <a:r>
              <a:rPr lang="fr-FR" dirty="0"/>
              <a:t>Tout en python 3.8</a:t>
            </a:r>
          </a:p>
          <a:p>
            <a:pPr lvl="1"/>
            <a:r>
              <a:rPr lang="fr-FR" dirty="0"/>
              <a:t>Tout tester unitairement</a:t>
            </a:r>
          </a:p>
          <a:p>
            <a:pPr lvl="1"/>
            <a:r>
              <a:rPr lang="fr-FR" dirty="0"/>
              <a:t>Plus de </a:t>
            </a:r>
            <a:r>
              <a:rPr lang="fr-FR" dirty="0" err="1"/>
              <a:t>tensorflow</a:t>
            </a:r>
            <a:r>
              <a:rPr lang="fr-FR" dirty="0"/>
              <a:t> 1 </a:t>
            </a:r>
          </a:p>
          <a:p>
            <a:pPr lvl="1"/>
            <a:r>
              <a:rPr lang="fr-FR" dirty="0"/>
              <a:t>Plus de darknet copier/coller =&gt; tout en </a:t>
            </a:r>
            <a:r>
              <a:rPr lang="fr-FR" dirty="0" err="1"/>
              <a:t>opencv</a:t>
            </a:r>
            <a:endParaRPr lang="fr-FR" dirty="0"/>
          </a:p>
          <a:p>
            <a:pPr lvl="1"/>
            <a:endParaRPr lang="fr-FR" dirty="0"/>
          </a:p>
          <a:p>
            <a:r>
              <a:rPr lang="fr-FR" dirty="0"/>
              <a:t>Meilleur taux de lecture</a:t>
            </a:r>
          </a:p>
          <a:p>
            <a:r>
              <a:rPr lang="fr-FR" dirty="0"/>
              <a:t>Algorithme moins déterministe</a:t>
            </a:r>
          </a:p>
          <a:p>
            <a:endParaRPr lang="fr-FR" dirty="0"/>
          </a:p>
        </p:txBody>
      </p:sp>
    </p:spTree>
    <p:extLst>
      <p:ext uri="{BB962C8B-B14F-4D97-AF65-F5344CB8AC3E}">
        <p14:creationId xmlns:p14="http://schemas.microsoft.com/office/powerpoint/2010/main" val="20104231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08B6DB36-D39D-442E-BC16-BCD35D48370C}"/>
              </a:ext>
            </a:extLst>
          </p:cNvPr>
          <p:cNvGraphicFramePr>
            <a:graphicFrameLocks noGrp="1"/>
          </p:cNvGraphicFramePr>
          <p:nvPr>
            <p:extLst>
              <p:ext uri="{D42A27DB-BD31-4B8C-83A1-F6EECF244321}">
                <p14:modId xmlns:p14="http://schemas.microsoft.com/office/powerpoint/2010/main" val="1711004658"/>
              </p:ext>
            </p:extLst>
          </p:nvPr>
        </p:nvGraphicFramePr>
        <p:xfrm>
          <a:off x="0" y="-174102"/>
          <a:ext cx="12192000" cy="6563171"/>
        </p:xfrm>
        <a:graphic>
          <a:graphicData uri="http://schemas.openxmlformats.org/drawingml/2006/table">
            <a:tbl>
              <a:tblPr>
                <a:tableStyleId>{35758FB7-9AC5-4552-8A53-C91805E547FA}</a:tableStyleId>
              </a:tblPr>
              <a:tblGrid>
                <a:gridCol w="2500450">
                  <a:extLst>
                    <a:ext uri="{9D8B030D-6E8A-4147-A177-3AD203B41FA5}">
                      <a16:colId xmlns:a16="http://schemas.microsoft.com/office/drawing/2014/main" val="2369742373"/>
                    </a:ext>
                  </a:extLst>
                </a:gridCol>
                <a:gridCol w="1713924">
                  <a:extLst>
                    <a:ext uri="{9D8B030D-6E8A-4147-A177-3AD203B41FA5}">
                      <a16:colId xmlns:a16="http://schemas.microsoft.com/office/drawing/2014/main" val="1628957808"/>
                    </a:ext>
                  </a:extLst>
                </a:gridCol>
                <a:gridCol w="1725663">
                  <a:extLst>
                    <a:ext uri="{9D8B030D-6E8A-4147-A177-3AD203B41FA5}">
                      <a16:colId xmlns:a16="http://schemas.microsoft.com/office/drawing/2014/main" val="3778368239"/>
                    </a:ext>
                  </a:extLst>
                </a:gridCol>
                <a:gridCol w="927397">
                  <a:extLst>
                    <a:ext uri="{9D8B030D-6E8A-4147-A177-3AD203B41FA5}">
                      <a16:colId xmlns:a16="http://schemas.microsoft.com/office/drawing/2014/main" val="3563005506"/>
                    </a:ext>
                  </a:extLst>
                </a:gridCol>
                <a:gridCol w="739569">
                  <a:extLst>
                    <a:ext uri="{9D8B030D-6E8A-4147-A177-3AD203B41FA5}">
                      <a16:colId xmlns:a16="http://schemas.microsoft.com/office/drawing/2014/main" val="2750333887"/>
                    </a:ext>
                  </a:extLst>
                </a:gridCol>
                <a:gridCol w="903919">
                  <a:extLst>
                    <a:ext uri="{9D8B030D-6E8A-4147-A177-3AD203B41FA5}">
                      <a16:colId xmlns:a16="http://schemas.microsoft.com/office/drawing/2014/main" val="3794804693"/>
                    </a:ext>
                  </a:extLst>
                </a:gridCol>
                <a:gridCol w="704351">
                  <a:extLst>
                    <a:ext uri="{9D8B030D-6E8A-4147-A177-3AD203B41FA5}">
                      <a16:colId xmlns:a16="http://schemas.microsoft.com/office/drawing/2014/main" val="3367155051"/>
                    </a:ext>
                  </a:extLst>
                </a:gridCol>
                <a:gridCol w="763048">
                  <a:extLst>
                    <a:ext uri="{9D8B030D-6E8A-4147-A177-3AD203B41FA5}">
                      <a16:colId xmlns:a16="http://schemas.microsoft.com/office/drawing/2014/main" val="2308463987"/>
                    </a:ext>
                  </a:extLst>
                </a:gridCol>
                <a:gridCol w="845223">
                  <a:extLst>
                    <a:ext uri="{9D8B030D-6E8A-4147-A177-3AD203B41FA5}">
                      <a16:colId xmlns:a16="http://schemas.microsoft.com/office/drawing/2014/main" val="2799171913"/>
                    </a:ext>
                  </a:extLst>
                </a:gridCol>
                <a:gridCol w="1368456">
                  <a:extLst>
                    <a:ext uri="{9D8B030D-6E8A-4147-A177-3AD203B41FA5}">
                      <a16:colId xmlns:a16="http://schemas.microsoft.com/office/drawing/2014/main" val="669500412"/>
                    </a:ext>
                  </a:extLst>
                </a:gridCol>
              </a:tblGrid>
              <a:tr h="290966">
                <a:tc>
                  <a:txBody>
                    <a:bodyPr/>
                    <a:lstStyle/>
                    <a:p>
                      <a:pPr algn="ctr" fontAlgn="b"/>
                      <a:r>
                        <a:rPr lang="fr-FR" sz="1400" b="1" u="none" strike="noStrike" dirty="0" err="1">
                          <a:effectLst/>
                        </a:rPr>
                        <a:t>Pods</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dirty="0" err="1">
                          <a:effectLst/>
                        </a:rPr>
                        <a:t>Algorithm</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i="0" u="none" strike="noStrike" dirty="0">
                          <a:solidFill>
                            <a:srgbClr val="FFFFFF"/>
                          </a:solidFill>
                          <a:effectLst/>
                          <a:latin typeface="Calibri" panose="020F0502020204030204" pitchFamily="34" charset="0"/>
                        </a:rPr>
                        <a:t>Actions</a:t>
                      </a:r>
                    </a:p>
                  </a:txBody>
                  <a:tcPr marL="5511" marR="5511" marT="5511" marB="26452" anchor="b"/>
                </a:tc>
                <a:tc>
                  <a:txBody>
                    <a:bodyPr/>
                    <a:lstStyle/>
                    <a:p>
                      <a:pPr algn="ctr" fontAlgn="b"/>
                      <a:r>
                        <a:rPr lang="fr-FR" sz="1400" b="1" u="none" strike="noStrike" dirty="0">
                          <a:effectLst/>
                        </a:rPr>
                        <a:t>CUDA</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Python</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Nombre en prod</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 new/</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Coût / mois/</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fr-FR" sz="1400" b="1" u="none" strike="noStrike" kern="1200" dirty="0">
                          <a:solidFill>
                            <a:schemeClr val="dk1"/>
                          </a:solidFill>
                          <a:effectLst/>
                          <a:latin typeface="+mn-lt"/>
                          <a:ea typeface="+mn-ea"/>
                          <a:cs typeface="+mn-cs"/>
                        </a:rPr>
                        <a:t>Coût / mois</a:t>
                      </a:r>
                    </a:p>
                  </a:txBody>
                  <a:tcPr marL="5511" marR="5511" marT="5511" marB="26452" anchor="b"/>
                </a:tc>
                <a:extLst>
                  <a:ext uri="{0D108BD9-81ED-4DB2-BD59-A6C34878D82A}">
                    <a16:rowId xmlns:a16="http://schemas.microsoft.com/office/drawing/2014/main" val="1174779652"/>
                  </a:ext>
                </a:extLst>
              </a:tr>
              <a:tr h="290966">
                <a:tc>
                  <a:txBody>
                    <a:bodyPr/>
                    <a:lstStyle/>
                    <a:p>
                      <a:pPr marL="0" algn="l" defTabSz="914400" rtl="0" eaLnBrk="1" fontAlgn="ctr" latinLnBrk="0" hangingPunct="1"/>
                      <a:r>
                        <a:rPr lang="fr-FR" sz="1400" u="none" strike="noStrike" kern="1200" dirty="0" err="1">
                          <a:solidFill>
                            <a:schemeClr val="dk1"/>
                          </a:solidFill>
                          <a:effectLst/>
                          <a:latin typeface="+mn-lt"/>
                          <a:ea typeface="+mn-ea"/>
                          <a:cs typeface="+mn-cs"/>
                        </a:rPr>
                        <a:t>license</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2589264722"/>
                  </a:ext>
                </a:extLst>
              </a:tr>
              <a:tr h="290966">
                <a:tc>
                  <a:txBody>
                    <a:bodyPr/>
                    <a:lstStyle/>
                    <a:p>
                      <a:pPr algn="l" fontAlgn="ctr"/>
                      <a:r>
                        <a:rPr lang="fr-FR" sz="1400" u="none" strike="noStrike" dirty="0" err="1">
                          <a:effectLst/>
                        </a:rPr>
                        <a:t>license-ocr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a:effectLst/>
                        </a:rPr>
                        <a:t>tesseract 4.1.1</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256</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extLst>
                  <a:ext uri="{0D108BD9-81ED-4DB2-BD59-A6C34878D82A}">
                    <a16:rowId xmlns:a16="http://schemas.microsoft.com/office/drawing/2014/main" val="960562296"/>
                  </a:ext>
                </a:extLst>
              </a:tr>
              <a:tr h="290966">
                <a:tc>
                  <a:txBody>
                    <a:bodyPr/>
                    <a:lstStyle/>
                    <a:p>
                      <a:pPr algn="l" fontAlgn="ctr"/>
                      <a:r>
                        <a:rPr lang="fr-FR" sz="1400" u="none" strike="noStrike" dirty="0" err="1">
                          <a:effectLst/>
                        </a:rPr>
                        <a:t>license</a:t>
                      </a:r>
                      <a:r>
                        <a:rPr lang="fr-FR" sz="1400" u="none" strike="noStrike" dirty="0">
                          <a:effectLst/>
                        </a:rPr>
                        <a:t>-recto-verso-zoning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Ajout de marges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Baisse la résolution des images injectées</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961520768"/>
                  </a:ext>
                </a:extLst>
              </a:tr>
              <a:tr h="290966">
                <a:tc>
                  <a:txBody>
                    <a:bodyPr/>
                    <a:lstStyle/>
                    <a:p>
                      <a:pPr algn="l" fontAlgn="ctr"/>
                      <a:r>
                        <a:rPr lang="fr-FR" sz="1400" u="none" strike="noStrike" dirty="0" err="1">
                          <a:effectLst/>
                        </a:rPr>
                        <a:t>license</a:t>
                      </a:r>
                      <a:r>
                        <a:rPr lang="fr-FR" sz="1400" u="none" strike="noStrike" dirty="0">
                          <a:effectLst/>
                        </a:rPr>
                        <a:t>-splitter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400" u="none" strike="noStrike" kern="1200" dirty="0" err="1">
                          <a:solidFill>
                            <a:schemeClr val="dk1"/>
                          </a:solidFill>
                          <a:effectLst/>
                          <a:latin typeface="+mn-lt"/>
                          <a:ea typeface="+mn-ea"/>
                          <a:cs typeface="+mn-cs"/>
                        </a:rPr>
                        <a:t>pdftoppm</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Bascule a </a:t>
                      </a:r>
                      <a:r>
                        <a:rPr lang="fr-FR" sz="1100" u="none" strike="noStrike" kern="1200" dirty="0" err="1">
                          <a:solidFill>
                            <a:schemeClr val="dk1"/>
                          </a:solidFill>
                          <a:effectLst/>
                          <a:latin typeface="+mn-lt"/>
                          <a:ea typeface="+mn-ea"/>
                          <a:cs typeface="+mn-cs"/>
                        </a:rPr>
                        <a:t>mupdf</a:t>
                      </a:r>
                      <a:endParaRPr lang="fr-FR" sz="1100" u="none" strike="noStrike" kern="1200" dirty="0">
                        <a:solidFill>
                          <a:schemeClr val="dk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fr-FR" sz="1100" dirty="0"/>
                        <a:t>Extraction des images directement des </a:t>
                      </a:r>
                      <a:r>
                        <a:rPr lang="fr-FR" sz="1100" dirty="0" err="1"/>
                        <a:t>pdfs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Mise en place d’une taille max</a:t>
                      </a:r>
                      <a:endParaRPr lang="fr-FR" sz="1100" dirty="0"/>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1264799201"/>
                  </a:ext>
                </a:extLst>
              </a:tr>
              <a:tr h="290966">
                <a:tc>
                  <a:txBody>
                    <a:bodyPr/>
                    <a:lstStyle/>
                    <a:p>
                      <a:pPr algn="l" fontAlgn="b"/>
                      <a:r>
                        <a:rPr lang="fr-FR" sz="1400" u="none" strike="noStrike" dirty="0" err="1">
                          <a:solidFill>
                            <a:srgbClr val="7030A0"/>
                          </a:solidFill>
                          <a:effectLst/>
                        </a:rPr>
                        <a:t>license</a:t>
                      </a:r>
                      <a:r>
                        <a:rPr lang="fr-FR" sz="1400" u="none" strike="noStrike" dirty="0">
                          <a:solidFill>
                            <a:srgbClr val="7030A0"/>
                          </a:solidFill>
                          <a:effectLst/>
                        </a:rPr>
                        <a:t>-</a:t>
                      </a:r>
                      <a:r>
                        <a:rPr lang="fr-FR" sz="1400" u="none" strike="noStrike" dirty="0" err="1">
                          <a:solidFill>
                            <a:srgbClr val="7030A0"/>
                          </a:solidFill>
                          <a:effectLst/>
                        </a:rPr>
                        <a:t>text</a:t>
                      </a:r>
                      <a:r>
                        <a:rPr lang="fr-FR" sz="1400" u="none" strike="noStrike" dirty="0">
                          <a:solidFill>
                            <a:srgbClr val="7030A0"/>
                          </a:solidFill>
                          <a:effectLst/>
                        </a:rPr>
                        <a:t>-boxes</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7030A0"/>
                          </a:solidFill>
                          <a:effectLst/>
                        </a:rPr>
                        <a:t>Tensorflow</a:t>
                      </a:r>
                      <a:r>
                        <a:rPr lang="fr-FR" sz="1400" u="none" strike="noStrike" dirty="0">
                          <a:solidFill>
                            <a:srgbClr val="7030A0"/>
                          </a:solidFill>
                          <a:effectLst/>
                        </a:rPr>
                        <a:t> 1.x</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même algo en mode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 python 3.8</a:t>
                      </a:r>
                    </a:p>
                  </a:txBody>
                  <a:tcPr marL="5511" marR="5511" marT="5511" marB="26452" anchor="ctr"/>
                </a:tc>
                <a:tc>
                  <a:txBody>
                    <a:bodyPr/>
                    <a:lstStyle/>
                    <a:p>
                      <a:pPr algn="l" fontAlgn="b"/>
                      <a:r>
                        <a:rPr lang="fr-FR" sz="1800" u="none" strike="noStrike" dirty="0">
                          <a:solidFill>
                            <a:srgbClr val="7030A0"/>
                          </a:solidFill>
                          <a:effectLst/>
                        </a:rPr>
                        <a:t>10</a:t>
                      </a:r>
                      <a:endParaRPr lang="fr-FR" sz="1800" b="1" i="0" u="none" strike="noStrike" dirty="0">
                        <a:solidFill>
                          <a:srgbClr val="7030A0"/>
                        </a:solidFill>
                        <a:effectLst/>
                        <a:latin typeface="Calibri" panose="020F0502020204030204" pitchFamily="34"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3.6</a:t>
                      </a: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8980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b="0" kern="1200" dirty="0">
                        <a:solidFill>
                          <a:srgbClr val="7030A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670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- 1183</a:t>
                      </a:r>
                    </a:p>
                  </a:txBody>
                  <a:tcPr marL="5511" marR="5511" marT="5511" marB="26452" anchor="ctr"/>
                </a:tc>
                <a:extLst>
                  <a:ext uri="{0D108BD9-81ED-4DB2-BD59-A6C34878D82A}">
                    <a16:rowId xmlns:a16="http://schemas.microsoft.com/office/drawing/2014/main" val="2813063500"/>
                  </a:ext>
                </a:extLst>
              </a:tr>
              <a:tr h="290966">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br>
                        <a:rPr kumimoji="0" lang="fr-FR" sz="1100" b="0" i="0" u="none" strike="noStrike" kern="1200" cap="none" spc="0" normalizeH="0" baseline="0" noProof="0" dirty="0">
                          <a:ln>
                            <a:noFill/>
                          </a:ln>
                          <a:solidFill>
                            <a:srgbClr val="2D293E"/>
                          </a:solidFill>
                          <a:effectLst/>
                          <a:uLnTx/>
                          <a:uFillTx/>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043234722"/>
                  </a:ext>
                </a:extLst>
              </a:tr>
              <a:tr h="0">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70503728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809583897"/>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716342195"/>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94350975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3257526281"/>
                  </a:ext>
                </a:extLst>
              </a:tr>
              <a:tr h="290966">
                <a:tc>
                  <a:txBody>
                    <a:bodyPr/>
                    <a:lstStyle/>
                    <a:p>
                      <a:pPr algn="l" fontAlgn="ctr"/>
                      <a:r>
                        <a:rPr lang="fr-FR" sz="1400" u="none" strike="noStrike" dirty="0" err="1">
                          <a:effectLst/>
                        </a:rPr>
                        <a:t>old</a:t>
                      </a:r>
                      <a:r>
                        <a:rPr lang="fr-FR" sz="1400" u="none" strike="noStrike" dirty="0">
                          <a:effectLst/>
                        </a:rPr>
                        <a:t>-</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a:t>
                      </a:r>
                      <a:r>
                        <a:rPr lang="fr-FR" sz="1100" u="none" strike="noStrike" kern="1200" dirty="0">
                          <a:solidFill>
                            <a:schemeClr val="tx1"/>
                          </a:solidFill>
                          <a:effectLst/>
                          <a:latin typeface="+mn-lt"/>
                          <a:ea typeface="+mn-ea"/>
                          <a:cs typeface="+mn-cs"/>
                        </a:rPr>
                        <a:t> </a:t>
                      </a:r>
                      <a:r>
                        <a:rPr lang="fr-FR" sz="1100" u="none" strike="noStrike" kern="1200" dirty="0" err="1">
                          <a:solidFill>
                            <a:schemeClr val="tx1"/>
                          </a:solidFill>
                          <a:effectLst/>
                          <a:latin typeface="+mn-lt"/>
                          <a:ea typeface="+mn-ea"/>
                          <a:cs typeface="+mn-cs"/>
                        </a:rPr>
                        <a:t>OpenCV</a:t>
                      </a:r>
                      <a:r>
                        <a:rPr lang="fr-FR" sz="1100" u="none" strike="noStrike" kern="1200" dirty="0">
                          <a:solidFill>
                            <a:schemeClr val="tx1"/>
                          </a:solidFill>
                          <a:effectLst/>
                          <a:latin typeface="+mn-lt"/>
                          <a:ea typeface="+mn-ea"/>
                          <a:cs typeface="+mn-cs"/>
                        </a:rPr>
                        <a:t> CPU</a:t>
                      </a:r>
                      <a:br>
                        <a:rPr lang="fr-FR" sz="1100" u="none" strike="noStrike" kern="1200" dirty="0">
                          <a:solidFill>
                            <a:schemeClr val="tx1"/>
                          </a:solidFill>
                          <a:effectLst/>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endParaRPr lang="fr-FR" sz="1100" u="none" strike="noStrike" kern="1200" dirty="0">
                        <a:solidFill>
                          <a:schemeClr val="tx1"/>
                        </a:solidFill>
                        <a:effectLst/>
                        <a:latin typeface="+mn-lt"/>
                        <a:ea typeface="+mn-ea"/>
                        <a:cs typeface="+mn-cs"/>
                      </a:endParaRP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271776988"/>
                  </a:ext>
                </a:extLst>
              </a:tr>
              <a:tr h="290966">
                <a:tc>
                  <a:txBody>
                    <a:bodyPr/>
                    <a:lstStyle/>
                    <a:p>
                      <a:pPr marL="0" algn="l" defTabSz="914400" rtl="0" eaLnBrk="1" fontAlgn="ctr" latinLnBrk="0" hangingPunct="1"/>
                      <a:r>
                        <a:rPr lang="fr-FR" sz="1400" u="none" strike="noStrike" kern="1200" dirty="0" err="1">
                          <a:solidFill>
                            <a:schemeClr val="accent1">
                              <a:lumMod val="50000"/>
                            </a:schemeClr>
                          </a:solidFill>
                          <a:effectLst/>
                          <a:latin typeface="+mn-lt"/>
                          <a:ea typeface="+mn-ea"/>
                          <a:cs typeface="+mn-cs"/>
                        </a:rPr>
                        <a:t>old</a:t>
                      </a:r>
                      <a:r>
                        <a:rPr lang="fr-FR" sz="1400" u="none" strike="noStrike" kern="1200" dirty="0">
                          <a:solidFill>
                            <a:schemeClr val="accent1">
                              <a:lumMod val="50000"/>
                            </a:schemeClr>
                          </a:solidFill>
                          <a:effectLst/>
                          <a:latin typeface="+mn-lt"/>
                          <a:ea typeface="+mn-ea"/>
                          <a:cs typeface="+mn-cs"/>
                        </a:rPr>
                        <a:t>-</a:t>
                      </a:r>
                      <a:r>
                        <a:rPr lang="fr-FR" sz="1400" u="none" strike="noStrike" kern="1200" dirty="0" err="1">
                          <a:solidFill>
                            <a:schemeClr val="accent1">
                              <a:lumMod val="50000"/>
                            </a:schemeClr>
                          </a:solidFill>
                          <a:effectLst/>
                          <a:latin typeface="+mn-lt"/>
                          <a:ea typeface="+mn-ea"/>
                          <a:cs typeface="+mn-cs"/>
                        </a:rPr>
                        <a:t>license</a:t>
                      </a:r>
                      <a:r>
                        <a:rPr lang="fr-FR" sz="1400" u="none" strike="noStrike" kern="1200" dirty="0">
                          <a:solidFill>
                            <a:schemeClr val="accent1">
                              <a:lumMod val="50000"/>
                            </a:schemeClr>
                          </a:solidFill>
                          <a:effectLst/>
                          <a:latin typeface="+mn-lt"/>
                          <a:ea typeface="+mn-ea"/>
                          <a:cs typeface="+mn-cs"/>
                        </a:rPr>
                        <a:t>-orientation-recto</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u="none" strike="noStrike" kern="1200" dirty="0" err="1">
                          <a:solidFill>
                            <a:schemeClr val="accent1">
                              <a:lumMod val="50000"/>
                            </a:schemeClr>
                          </a:solidFill>
                          <a:effectLst/>
                          <a:latin typeface="+mn-lt"/>
                          <a:ea typeface="+mn-ea"/>
                          <a:cs typeface="+mn-cs"/>
                        </a:rPr>
                        <a:t>Tensorflow</a:t>
                      </a:r>
                      <a:r>
                        <a:rPr lang="fr-FR" sz="1400" u="none" strike="noStrike" kern="1200" dirty="0">
                          <a:solidFill>
                            <a:schemeClr val="accent1">
                              <a:lumMod val="50000"/>
                            </a:schemeClr>
                          </a:solidFill>
                          <a:effectLst/>
                          <a:latin typeface="+mn-lt"/>
                          <a:ea typeface="+mn-ea"/>
                          <a:cs typeface="+mn-cs"/>
                        </a:rPr>
                        <a:t> 2.x</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marL="0" algn="l" defTabSz="914400" rtl="0" eaLnBrk="1" fontAlgn="ctr" latinLnBrk="0" hangingPunct="1"/>
                      <a:r>
                        <a:rPr lang="fr-FR" sz="1800" u="none" strike="noStrike" kern="1200" dirty="0">
                          <a:solidFill>
                            <a:schemeClr val="accent1">
                              <a:lumMod val="50000"/>
                            </a:schemeClr>
                          </a:solidFill>
                          <a:effectLst/>
                          <a:latin typeface="+mn-lt"/>
                          <a:ea typeface="+mn-ea"/>
                          <a:cs typeface="+mn-cs"/>
                        </a:rPr>
                        <a:t>10.1</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1686685168"/>
                  </a:ext>
                </a:extLst>
              </a:tr>
              <a:tr h="290966">
                <a:tc>
                  <a:txBody>
                    <a:bodyPr/>
                    <a:lstStyle/>
                    <a:p>
                      <a:pPr algn="l" fontAlgn="ctr"/>
                      <a:r>
                        <a:rPr lang="fr-FR" sz="1400" u="none" strike="noStrike" dirty="0" err="1">
                          <a:effectLst/>
                        </a:rPr>
                        <a:t>license-core</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effectLst/>
                        </a:rPr>
                        <a:t>OpenCV</a:t>
                      </a:r>
                      <a:r>
                        <a:rPr lang="fr-FR" sz="1400" u="none" strike="noStrike" dirty="0">
                          <a:effectLst/>
                        </a:rPr>
                        <a:t> 2.x</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endParaRPr lang="fr-FR" sz="11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83441337"/>
                  </a:ext>
                </a:extLst>
              </a:tr>
              <a:tr h="290966">
                <a:tc>
                  <a:txBody>
                    <a:bodyPr/>
                    <a:lstStyle/>
                    <a:p>
                      <a:pPr algn="l" fontAlgn="ctr"/>
                      <a:r>
                        <a:rPr lang="fr-FR" sz="1400" u="none" strike="noStrike" dirty="0" err="1">
                          <a:solidFill>
                            <a:srgbClr val="C00000"/>
                          </a:solidFill>
                          <a:effectLst/>
                        </a:rPr>
                        <a:t>old</a:t>
                      </a:r>
                      <a:r>
                        <a:rPr lang="fr-FR" sz="1400" u="none" strike="noStrike" dirty="0">
                          <a:solidFill>
                            <a:srgbClr val="C00000"/>
                          </a:solidFill>
                          <a:effectLst/>
                        </a:rPr>
                        <a:t>-</a:t>
                      </a:r>
                      <a:r>
                        <a:rPr lang="fr-FR" sz="1400" u="none" strike="noStrike" dirty="0" err="1">
                          <a:solidFill>
                            <a:srgbClr val="C00000"/>
                          </a:solidFill>
                          <a:effectLst/>
                        </a:rPr>
                        <a:t>license</a:t>
                      </a:r>
                      <a:r>
                        <a:rPr lang="fr-FR" sz="1400" u="none" strike="noStrike" dirty="0">
                          <a:solidFill>
                            <a:srgbClr val="C00000"/>
                          </a:solidFill>
                          <a:effectLst/>
                        </a:rPr>
                        <a:t>-recto-table-classifier</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C00000"/>
                          </a:solidFill>
                          <a:effectLst/>
                        </a:rPr>
                        <a:t>Tensorflow</a:t>
                      </a:r>
                      <a:r>
                        <a:rPr lang="fr-FR" sz="1400" u="none" strike="noStrike" dirty="0">
                          <a:solidFill>
                            <a:srgbClr val="C00000"/>
                          </a:solidFill>
                          <a:effectLst/>
                        </a:rPr>
                        <a:t> 2.x</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kumimoji="0" lang="fr-FR" sz="1100" b="0" i="0" u="none" strike="noStrike" kern="1200" cap="none" spc="0" normalizeH="0" baseline="0" dirty="0">
                          <a:ln>
                            <a:noFill/>
                          </a:ln>
                          <a:solidFill>
                            <a:srgbClr val="C00000"/>
                          </a:solidFill>
                          <a:effectLst/>
                          <a:uLnTx/>
                          <a:uFillTx/>
                          <a:latin typeface="+mn-lt"/>
                          <a:ea typeface="+mn-ea"/>
                          <a:cs typeface="+mn-cs"/>
                        </a:rPr>
                        <a:t>Suppression</a:t>
                      </a:r>
                    </a:p>
                  </a:txBody>
                  <a:tcPr marL="5511" marR="5511" marT="5511" marB="26452" anchor="ctr"/>
                </a:tc>
                <a:tc>
                  <a:txBody>
                    <a:bodyPr/>
                    <a:lstStyle/>
                    <a:p>
                      <a:pPr algn="l" fontAlgn="b"/>
                      <a:r>
                        <a:rPr lang="fr-FR" sz="1800" u="none" strike="noStrike" dirty="0">
                          <a:solidFill>
                            <a:srgbClr val="C00000"/>
                          </a:solidFill>
                          <a:effectLst/>
                        </a:rPr>
                        <a:t>10.1</a:t>
                      </a:r>
                      <a:endParaRPr lang="fr-FR" sz="1800" b="1" i="0" u="none" strike="noStrike" dirty="0">
                        <a:solidFill>
                          <a:srgbClr val="C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C00000"/>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extLst>
                  <a:ext uri="{0D108BD9-81ED-4DB2-BD59-A6C34878D82A}">
                    <a16:rowId xmlns:a16="http://schemas.microsoft.com/office/drawing/2014/main" val="2185025985"/>
                  </a:ext>
                </a:extLst>
              </a:tr>
              <a:tr h="290966">
                <a:tc gridSpan="9">
                  <a:txBody>
                    <a:bodyPr/>
                    <a:lstStyle/>
                    <a:p>
                      <a:pPr algn="r" fontAlgn="ctr"/>
                      <a:r>
                        <a:rPr lang="fr-FR" sz="1800" b="1" i="0" u="none" strike="noStrike" dirty="0">
                          <a:solidFill>
                            <a:srgbClr val="0451A5"/>
                          </a:solidFill>
                          <a:effectLst/>
                          <a:latin typeface="Consolas" panose="020B0609020204030204" pitchFamily="49" charset="0"/>
                        </a:rPr>
                        <a:t>Total : </a:t>
                      </a:r>
                    </a:p>
                  </a:txBody>
                  <a:tcPr marL="5511" marR="5511" marT="5511" marB="26452" anchor="ctr"/>
                </a:tc>
                <a:tc hMerge="1">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b"/>
                      <a:endParaRPr lang="fr-FR" sz="1800" b="1" i="0" u="none" strike="noStrike" dirty="0">
                        <a:solidFill>
                          <a:srgbClr val="000000"/>
                        </a:solidFill>
                        <a:effectLst/>
                        <a:latin typeface="Calibri" panose="020F0502020204030204" pitchFamily="34" charset="0"/>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u="none" strike="noStrike" kern="1200" dirty="0">
                          <a:solidFill>
                            <a:schemeClr val="dk1"/>
                          </a:solidFill>
                          <a:effectLst/>
                          <a:latin typeface="+mn-lt"/>
                          <a:ea typeface="+mn-ea"/>
                          <a:cs typeface="+mn-cs"/>
                        </a:rPr>
                        <a:t>-11 348</a:t>
                      </a:r>
                    </a:p>
                  </a:txBody>
                  <a:tcPr marL="5511" marR="5511" marT="5511" marB="26452" anchor="ctr"/>
                </a:tc>
                <a:extLst>
                  <a:ext uri="{0D108BD9-81ED-4DB2-BD59-A6C34878D82A}">
                    <a16:rowId xmlns:a16="http://schemas.microsoft.com/office/drawing/2014/main" val="1635772214"/>
                  </a:ext>
                </a:extLst>
              </a:tr>
            </a:tbl>
          </a:graphicData>
        </a:graphic>
      </p:graphicFrame>
    </p:spTree>
    <p:extLst>
      <p:ext uri="{BB962C8B-B14F-4D97-AF65-F5344CB8AC3E}">
        <p14:creationId xmlns:p14="http://schemas.microsoft.com/office/powerpoint/2010/main" val="26997205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46" name="Rounded Rectangle 45">
            <a:extLst>
              <a:ext uri="{FF2B5EF4-FFF2-40B4-BE49-F238E27FC236}">
                <a16:creationId xmlns:a16="http://schemas.microsoft.com/office/drawing/2014/main" id="{5380B965-1D8F-334A-8BB7-B3F2FE4D7275}"/>
              </a:ext>
            </a:extLst>
          </p:cNvPr>
          <p:cNvSpPr/>
          <p:nvPr/>
        </p:nvSpPr>
        <p:spPr>
          <a:xfrm>
            <a:off x="4425657" y="3160130"/>
            <a:ext cx="1120726" cy="91394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4803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3618646"/>
            <a:ext cx="294963" cy="89387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A98F1AB-6F27-B34B-B911-3F611879B59E}"/>
              </a:ext>
            </a:extLst>
          </p:cNvPr>
          <p:cNvCxnSpPr>
            <a:cxnSpLocks/>
            <a:stCxn id="46" idx="1"/>
            <a:endCxn id="78" idx="3"/>
          </p:cNvCxnSpPr>
          <p:nvPr/>
        </p:nvCxnSpPr>
        <p:spPr>
          <a:xfrm flipH="1" flipV="1">
            <a:off x="4221261" y="3615244"/>
            <a:ext cx="204396" cy="186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6" y="3091930"/>
            <a:ext cx="1120726" cy="104345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3613659"/>
            <a:ext cx="226461" cy="498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8" name="Rectangle 77">
            <a:extLst>
              <a:ext uri="{FF2B5EF4-FFF2-40B4-BE49-F238E27FC236}">
                <a16:creationId xmlns:a16="http://schemas.microsoft.com/office/drawing/2014/main" id="{559C4262-A2DF-4074-9695-FD7ACD4A35F1}"/>
              </a:ext>
            </a:extLst>
          </p:cNvPr>
          <p:cNvSpPr/>
          <p:nvPr/>
        </p:nvSpPr>
        <p:spPr>
          <a:xfrm>
            <a:off x="3631494" y="347693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5" name="Straight Arrow Connector 88">
            <a:extLst>
              <a:ext uri="{FF2B5EF4-FFF2-40B4-BE49-F238E27FC236}">
                <a16:creationId xmlns:a16="http://schemas.microsoft.com/office/drawing/2014/main" id="{E8CA7242-AD62-48C6-B073-1D657FD6B051}"/>
              </a:ext>
            </a:extLst>
          </p:cNvPr>
          <p:cNvCxnSpPr>
            <a:cxnSpLocks/>
            <a:stCxn id="78" idx="1"/>
            <a:endCxn id="50" idx="3"/>
          </p:cNvCxnSpPr>
          <p:nvPr/>
        </p:nvCxnSpPr>
        <p:spPr>
          <a:xfrm flipH="1" flipV="1">
            <a:off x="3446412" y="3613659"/>
            <a:ext cx="185082" cy="158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80" y="169231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018134"/>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a:off x="2122301" y="2154210"/>
            <a:ext cx="224279" cy="223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156443"/>
            <a:ext cx="318038" cy="235607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21559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84138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4854879"/>
            <a:ext cx="1120726" cy="104345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353903"/>
            <a:ext cx="161192" cy="2270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515237" y="1701000"/>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43" name="Rectangle 42">
            <a:extLst>
              <a:ext uri="{FF2B5EF4-FFF2-40B4-BE49-F238E27FC236}">
                <a16:creationId xmlns:a16="http://schemas.microsoft.com/office/drawing/2014/main" id="{02B44E21-674F-42B7-AB1A-6C1168BD5CF8}"/>
              </a:ext>
            </a:extLst>
          </p:cNvPr>
          <p:cNvSpPr/>
          <p:nvPr/>
        </p:nvSpPr>
        <p:spPr>
          <a:xfrm>
            <a:off x="3639943" y="201559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47" name="Straight Arrow Connector 82">
            <a:extLst>
              <a:ext uri="{FF2B5EF4-FFF2-40B4-BE49-F238E27FC236}">
                <a16:creationId xmlns:a16="http://schemas.microsoft.com/office/drawing/2014/main" id="{3C7ECAFB-822B-48A5-9C41-AB80BE13357C}"/>
              </a:ext>
            </a:extLst>
          </p:cNvPr>
          <p:cNvCxnSpPr>
            <a:cxnSpLocks/>
            <a:stCxn id="71" idx="3"/>
            <a:endCxn id="43" idx="1"/>
          </p:cNvCxnSpPr>
          <p:nvPr/>
        </p:nvCxnSpPr>
        <p:spPr>
          <a:xfrm flipV="1">
            <a:off x="3467306" y="2153899"/>
            <a:ext cx="172637" cy="3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82">
            <a:extLst>
              <a:ext uri="{FF2B5EF4-FFF2-40B4-BE49-F238E27FC236}">
                <a16:creationId xmlns:a16="http://schemas.microsoft.com/office/drawing/2014/main" id="{25DD7BB5-34AF-4760-9BA6-8948F1017DCE}"/>
              </a:ext>
            </a:extLst>
          </p:cNvPr>
          <p:cNvCxnSpPr>
            <a:cxnSpLocks/>
            <a:stCxn id="166" idx="1"/>
            <a:endCxn id="43" idx="3"/>
          </p:cNvCxnSpPr>
          <p:nvPr/>
        </p:nvCxnSpPr>
        <p:spPr>
          <a:xfrm flipH="1" flipV="1">
            <a:off x="4229710" y="2153899"/>
            <a:ext cx="182903" cy="172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Rectangle 51">
            <a:extLst>
              <a:ext uri="{FF2B5EF4-FFF2-40B4-BE49-F238E27FC236}">
                <a16:creationId xmlns:a16="http://schemas.microsoft.com/office/drawing/2014/main" id="{E58FC3B7-69B0-4FBD-A5B9-3CE263332095}"/>
              </a:ext>
            </a:extLst>
          </p:cNvPr>
          <p:cNvSpPr/>
          <p:nvPr/>
        </p:nvSpPr>
        <p:spPr>
          <a:xfrm>
            <a:off x="3623436" y="523830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flipV="1">
            <a:off x="3431827" y="5376608"/>
            <a:ext cx="191609"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213203" y="5376001"/>
            <a:ext cx="221785" cy="6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5700182" y="20213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166" idx="3"/>
            <a:endCxn id="87" idx="1"/>
          </p:cNvCxnSpPr>
          <p:nvPr/>
        </p:nvCxnSpPr>
        <p:spPr>
          <a:xfrm>
            <a:off x="5533339" y="2155627"/>
            <a:ext cx="166843" cy="40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flipV="1">
            <a:off x="6289949" y="2159673"/>
            <a:ext cx="225288" cy="321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5703397" y="347535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46" idx="3"/>
            <a:endCxn id="92" idx="1"/>
          </p:cNvCxnSpPr>
          <p:nvPr/>
        </p:nvCxnSpPr>
        <p:spPr>
          <a:xfrm flipV="1">
            <a:off x="5546383" y="3613660"/>
            <a:ext cx="157014" cy="34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6293164" y="3613660"/>
            <a:ext cx="173091" cy="524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751209" y="524196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555714" y="5376001"/>
            <a:ext cx="195495" cy="426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340976" y="5372783"/>
            <a:ext cx="170055" cy="748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434988" y="4914109"/>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635963" y="1701000"/>
            <a:ext cx="3843133" cy="46189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267808"/>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14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6" name="Rounded Rectangle 45">
            <a:extLst>
              <a:ext uri="{FF2B5EF4-FFF2-40B4-BE49-F238E27FC236}">
                <a16:creationId xmlns:a16="http://schemas.microsoft.com/office/drawing/2014/main" id="{998C22EE-1BC9-4A2E-ABD1-B799AF8303A6}"/>
              </a:ext>
            </a:extLst>
          </p:cNvPr>
          <p:cNvSpPr/>
          <p:nvPr/>
        </p:nvSpPr>
        <p:spPr>
          <a:xfrm>
            <a:off x="4412613" y="1693735"/>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178" name="Rounded Rectangle 44">
            <a:extLst>
              <a:ext uri="{FF2B5EF4-FFF2-40B4-BE49-F238E27FC236}">
                <a16:creationId xmlns:a16="http://schemas.microsoft.com/office/drawing/2014/main" id="{D44D4A96-2938-4DA3-80D0-883BDC8958D8}"/>
              </a:ext>
            </a:extLst>
          </p:cNvPr>
          <p:cNvSpPr/>
          <p:nvPr/>
        </p:nvSpPr>
        <p:spPr>
          <a:xfrm>
            <a:off x="6466255" y="3157016"/>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152581"/>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438473"/>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555714" y="1701000"/>
            <a:ext cx="5923382" cy="36750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86981" y="1701000"/>
            <a:ext cx="3892115" cy="19179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511031" y="4910891"/>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4920810"/>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244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382701"/>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a:off x="7631757" y="5372783"/>
            <a:ext cx="502743" cy="99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86981" y="3618908"/>
            <a:ext cx="508809" cy="6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3614473"/>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1701000"/>
            <a:ext cx="0" cy="73747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362256"/>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391738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055693"/>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3614473"/>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p:cNvCxnSpPr>
          <p:nvPr/>
        </p:nvCxnSpPr>
        <p:spPr>
          <a:xfrm flipH="1" flipV="1">
            <a:off x="10179698" y="590743"/>
            <a:ext cx="728122"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8601836" y="402842"/>
            <a:ext cx="1574470" cy="369332"/>
          </a:xfrm>
          <a:prstGeom prst="rect">
            <a:avLst/>
          </a:prstGeom>
          <a:noFill/>
        </p:spPr>
        <p:txBody>
          <a:bodyPr wrap="none" rtlCol="0">
            <a:spAutoFit/>
          </a:bodyPr>
          <a:lstStyle/>
          <a:p>
            <a:r>
              <a:rPr lang="fr-FR" dirty="0"/>
              <a:t>Callback HTTP</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389400"/>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2772744"/>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543886"/>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48066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1111938" y="564276"/>
            <a:ext cx="2106026" cy="369332"/>
          </a:xfrm>
          <a:prstGeom prst="rect">
            <a:avLst/>
          </a:prstGeom>
          <a:noFill/>
        </p:spPr>
        <p:txBody>
          <a:bodyPr wrap="none" rtlCol="0">
            <a:spAutoFit/>
          </a:bodyPr>
          <a:lstStyle/>
          <a:p>
            <a:r>
              <a:rPr lang="fr-FR" dirty="0"/>
              <a:t>Input callback HTTP</a:t>
            </a:r>
          </a:p>
        </p:txBody>
      </p:sp>
    </p:spTree>
    <p:extLst>
      <p:ext uri="{BB962C8B-B14F-4D97-AF65-F5344CB8AC3E}">
        <p14:creationId xmlns:p14="http://schemas.microsoft.com/office/powerpoint/2010/main" val="14228523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Suite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4"/>
            <a:ext cx="10515600" cy="4779361"/>
          </a:xfrm>
        </p:spPr>
        <p:txBody>
          <a:bodyPr>
            <a:normAutofit fontScale="77500" lnSpcReduction="20000"/>
          </a:bodyPr>
          <a:lstStyle/>
          <a:p>
            <a:r>
              <a:rPr lang="fr-FR" dirty="0"/>
              <a:t>Avec un peu d’effort, on peut encore gagner </a:t>
            </a:r>
          </a:p>
          <a:p>
            <a:pPr lvl="1"/>
            <a:r>
              <a:rPr lang="fr-FR" dirty="0"/>
              <a:t>1 à 5 secondes de temps de traitement</a:t>
            </a:r>
          </a:p>
          <a:p>
            <a:pPr lvl="1"/>
            <a:r>
              <a:rPr lang="fr-FR" dirty="0"/>
              <a:t>Environ encore 3000 €/mois en production</a:t>
            </a:r>
          </a:p>
          <a:p>
            <a:pPr lvl="1"/>
            <a:endParaRPr lang="fr-FR" dirty="0"/>
          </a:p>
          <a:p>
            <a:r>
              <a:rPr lang="fr-FR" dirty="0"/>
              <a:t>Tâches</a:t>
            </a:r>
          </a:p>
          <a:p>
            <a:pPr lvl="1"/>
            <a:r>
              <a:rPr lang="fr-FR" dirty="0"/>
              <a:t>Rendre les OCR résiliant à la qualité du zoning en amont (afin de pouvoir baisser la qualité des zoning)</a:t>
            </a:r>
          </a:p>
          <a:p>
            <a:pPr lvl="1"/>
            <a:r>
              <a:rPr lang="fr-FR" dirty="0"/>
              <a:t>Basculer les darknet GPU sur de l’</a:t>
            </a:r>
            <a:r>
              <a:rPr lang="fr-FR" dirty="0" err="1"/>
              <a:t>OpenCV</a:t>
            </a:r>
            <a:r>
              <a:rPr lang="fr-FR" dirty="0"/>
              <a:t> GPU ou CPU (Unification des librairies, </a:t>
            </a:r>
            <a:r>
              <a:rPr lang="fr-FR" dirty="0" err="1"/>
              <a:t>stream</a:t>
            </a:r>
            <a:r>
              <a:rPr lang="fr-FR" dirty="0"/>
              <a:t> mémoires des fichiers sans écriture disque, simplification technique)</a:t>
            </a:r>
          </a:p>
          <a:p>
            <a:pPr lvl="1"/>
            <a:r>
              <a:rPr lang="fr-FR" dirty="0"/>
              <a:t>Remplacement de « </a:t>
            </a:r>
            <a:r>
              <a:rPr lang="fr-FR" dirty="0" err="1"/>
              <a:t>license</a:t>
            </a:r>
            <a:r>
              <a:rPr lang="fr-FR" dirty="0"/>
              <a:t>-</a:t>
            </a:r>
            <a:r>
              <a:rPr lang="fr-FR" dirty="0" err="1"/>
              <a:t>text</a:t>
            </a:r>
            <a:r>
              <a:rPr lang="fr-FR" dirty="0"/>
              <a:t>-boxes » (qui ne peut pas être mis à jour et utilise un clone d’un git pas maintenu depuis 2 ans) remplacer par du traitement d’image (ou autre)</a:t>
            </a:r>
          </a:p>
          <a:p>
            <a:pPr lvl="1"/>
            <a:r>
              <a:rPr lang="fr-FR" dirty="0"/>
              <a:t>Suppression de « </a:t>
            </a:r>
            <a:r>
              <a:rPr lang="fr-FR" dirty="0" err="1"/>
              <a:t>old</a:t>
            </a:r>
            <a:r>
              <a:rPr lang="fr-FR" dirty="0"/>
              <a:t>-</a:t>
            </a:r>
            <a:r>
              <a:rPr lang="fr-FR" dirty="0" err="1"/>
              <a:t>license</a:t>
            </a:r>
            <a:r>
              <a:rPr lang="fr-FR" dirty="0"/>
              <a:t>-recto-table-classifier ». Réaliser la classification des anciens permis depuis le tout premier zoning (augmenterais la qualité de tous les traitements d’après)</a:t>
            </a:r>
          </a:p>
          <a:p>
            <a:pPr lvl="1"/>
            <a:r>
              <a:rPr lang="fr-FR" dirty="0"/>
              <a:t>Etudier suppression de new-</a:t>
            </a:r>
            <a:r>
              <a:rPr lang="fr-FR" dirty="0" err="1"/>
              <a:t>license</a:t>
            </a:r>
            <a:r>
              <a:rPr lang="fr-FR" dirty="0"/>
              <a:t>-info-recto-zoning</a:t>
            </a:r>
            <a:endParaRPr lang="fr-FR" dirty="0">
              <a:solidFill>
                <a:srgbClr val="0451A5"/>
              </a:solidFill>
              <a:latin typeface="Consolas" panose="020B0609020204030204" pitchFamily="49" charset="0"/>
            </a:endParaRPr>
          </a:p>
          <a:p>
            <a:pPr lvl="1"/>
            <a:r>
              <a:rPr lang="fr-FR" dirty="0"/>
              <a:t>Etudier suppression de new-</a:t>
            </a:r>
            <a:r>
              <a:rPr lang="fr-FR" dirty="0" err="1"/>
              <a:t>license</a:t>
            </a:r>
            <a:r>
              <a:rPr lang="fr-FR" dirty="0"/>
              <a:t>-info-verso-zoning</a:t>
            </a:r>
          </a:p>
          <a:p>
            <a:pPr lvl="1"/>
            <a:r>
              <a:rPr lang="fr-FR" dirty="0"/>
              <a:t>Valider les prénoms/prénoms/villes en utilisant les donnée de </a:t>
            </a:r>
            <a:r>
              <a:rPr lang="fr-FR" dirty="0" err="1"/>
              <a:t>l’insee</a:t>
            </a:r>
            <a:r>
              <a:rPr lang="fr-FR" dirty="0"/>
              <a:t> un CER</a:t>
            </a:r>
          </a:p>
          <a:p>
            <a:pPr lvl="1"/>
            <a:r>
              <a:rPr lang="fr-FR" dirty="0"/>
              <a:t>Améliorer les nouveaux algorithmes de traitement d’image </a:t>
            </a:r>
          </a:p>
          <a:p>
            <a:pPr lvl="1"/>
            <a:r>
              <a:rPr lang="fr-FR" dirty="0"/>
              <a:t>Tester de remettre les </a:t>
            </a:r>
            <a:r>
              <a:rPr lang="fr-FR" dirty="0" err="1"/>
              <a:t>tensorflow</a:t>
            </a:r>
            <a:r>
              <a:rPr lang="fr-FR" dirty="0"/>
              <a:t> en mode CPU (Utilise moins de mémoire en mode CPU)</a:t>
            </a:r>
          </a:p>
        </p:txBody>
      </p:sp>
    </p:spTree>
    <p:extLst>
      <p:ext uri="{BB962C8B-B14F-4D97-AF65-F5344CB8AC3E}">
        <p14:creationId xmlns:p14="http://schemas.microsoft.com/office/powerpoint/2010/main" val="21734690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fr-FR" sz="4400" dirty="0" err="1"/>
              <a:t>Unstructured</a:t>
            </a:r>
            <a:r>
              <a:rPr lang="fr-FR" sz="4400" dirty="0"/>
              <a:t>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54" y="348535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1207002" y="6434610"/>
            <a:ext cx="295421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"big music speaker"</a:t>
            </a:r>
            <a:endParaRPr lang="fr-FR"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416" y="186145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4720213" y="505903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568A2-399F-4E47-B9B7-5261681A88E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990E8EA-844F-4453-A6F9-453955FE3A05}"/>
              </a:ext>
            </a:extLst>
          </p:cNvPr>
          <p:cNvSpPr>
            <a:spLocks noGrp="1"/>
          </p:cNvSpPr>
          <p:nvPr>
            <p:ph idx="1"/>
          </p:nvPr>
        </p:nvSpPr>
        <p:spPr/>
        <p:txBody>
          <a:bodyPr/>
          <a:lstStyle/>
          <a:p>
            <a:r>
              <a:rPr lang="fr-FR" dirty="0"/>
              <a:t>Pas de </a:t>
            </a:r>
            <a:r>
              <a:rPr lang="fr-FR" dirty="0" err="1"/>
              <a:t>versionning</a:t>
            </a:r>
            <a:r>
              <a:rPr lang="fr-FR" dirty="0"/>
              <a:t>, pas d’industrialisation des scripts pour générer</a:t>
            </a:r>
          </a:p>
          <a:p>
            <a:r>
              <a:rPr lang="fr-FR" dirty="0"/>
              <a:t>Pas faire travailler les gens ensemble</a:t>
            </a:r>
          </a:p>
          <a:p>
            <a:r>
              <a:rPr lang="fr-FR" dirty="0"/>
              <a:t>DS =&gt; ne pas se fié au besoin =&gt; pas de test unitaire =&gt; pas de métrique =&gt; se focaliser sur les statistiques =&gt; Faire de que l’IA First</a:t>
            </a:r>
          </a:p>
          <a:p>
            <a:r>
              <a:rPr lang="fr-FR" dirty="0"/>
              <a:t>Dupliquer le code </a:t>
            </a:r>
          </a:p>
          <a:p>
            <a:endParaRPr lang="fr-FR" dirty="0"/>
          </a:p>
        </p:txBody>
      </p:sp>
    </p:spTree>
    <p:extLst>
      <p:ext uri="{BB962C8B-B14F-4D97-AF65-F5344CB8AC3E}">
        <p14:creationId xmlns:p14="http://schemas.microsoft.com/office/powerpoint/2010/main" val="15295448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2594C4-7BAE-437B-AF0C-87941AADEBC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5274C3-FE5E-48CB-9FEF-5CA242E12E23}"/>
              </a:ext>
            </a:extLst>
          </p:cNvPr>
          <p:cNvSpPr>
            <a:spLocks noGrp="1"/>
          </p:cNvSpPr>
          <p:nvPr>
            <p:ph idx="1"/>
          </p:nvPr>
        </p:nvSpPr>
        <p:spPr/>
        <p:txBody>
          <a:bodyPr/>
          <a:lstStyle/>
          <a:p>
            <a:endParaRPr lang="fr-FR"/>
          </a:p>
        </p:txBody>
      </p:sp>
      <p:pic>
        <p:nvPicPr>
          <p:cNvPr id="4" name="Picture 2">
            <a:extLst>
              <a:ext uri="{FF2B5EF4-FFF2-40B4-BE49-F238E27FC236}">
                <a16:creationId xmlns:a16="http://schemas.microsoft.com/office/drawing/2014/main" id="{B2FD9E77-2A3B-415C-BC23-5E660242B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212" y="3250641"/>
            <a:ext cx="10542325" cy="349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5976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680910" y="862195"/>
            <a:ext cx="3969921" cy="38178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1737398" y="2092264"/>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436300" y="19423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298789" y="258037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961479" y="33861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818773" y="32983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1637265" y="243093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419878" y="41795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608938" y="20475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502286" y="72965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274878" y="171724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052338" y="381491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023200" y="5172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9" name="ZoneTexte 18">
            <a:extLst>
              <a:ext uri="{FF2B5EF4-FFF2-40B4-BE49-F238E27FC236}">
                <a16:creationId xmlns:a16="http://schemas.microsoft.com/office/drawing/2014/main" id="{EC084BA6-321A-4FB9-8BEA-52DAEE681463}"/>
              </a:ext>
            </a:extLst>
          </p:cNvPr>
          <p:cNvSpPr txBox="1"/>
          <p:nvPr/>
        </p:nvSpPr>
        <p:spPr>
          <a:xfrm>
            <a:off x="949465" y="5556073"/>
            <a:ext cx="3706668" cy="261610"/>
          </a:xfrm>
          <a:prstGeom prst="rect">
            <a:avLst/>
          </a:prstGeom>
          <a:noFill/>
        </p:spPr>
        <p:txBody>
          <a:bodyPr wrap="square">
            <a:spAutoFit/>
          </a:bodyPr>
          <a:lstStyle/>
          <a:p>
            <a:r>
              <a:rPr lang="en-US" sz="1100" b="0" dirty="0">
                <a:solidFill>
                  <a:srgbClr val="A31515"/>
                </a:solidFill>
                <a:effectLst/>
                <a:latin typeface="Courier New" panose="02070309020205020404" pitchFamily="49" charset="0"/>
              </a:rPr>
              <a:t>"bottle of beer with a pig on the label"</a:t>
            </a:r>
            <a:endParaRPr lang="en-US" sz="1100" b="0" dirty="0">
              <a:solidFill>
                <a:srgbClr val="000000"/>
              </a:solidFill>
              <a:effectLst/>
              <a:latin typeface="Courier New" panose="02070309020205020404" pitchFamily="49" charset="0"/>
            </a:endParaRPr>
          </a:p>
        </p:txBody>
      </p:sp>
      <p:sp>
        <p:nvSpPr>
          <p:cNvPr id="26" name="ZoneTexte 25">
            <a:extLst>
              <a:ext uri="{FF2B5EF4-FFF2-40B4-BE49-F238E27FC236}">
                <a16:creationId xmlns:a16="http://schemas.microsoft.com/office/drawing/2014/main" id="{90778BE1-8C65-4EEB-9955-E6922890699E}"/>
              </a:ext>
            </a:extLst>
          </p:cNvPr>
          <p:cNvSpPr txBox="1"/>
          <p:nvPr/>
        </p:nvSpPr>
        <p:spPr>
          <a:xfrm>
            <a:off x="8491971" y="5556073"/>
            <a:ext cx="2426454" cy="261610"/>
          </a:xfrm>
          <a:prstGeom prst="rect">
            <a:avLst/>
          </a:prstGeom>
          <a:noFill/>
        </p:spPr>
        <p:txBody>
          <a:bodyPr wrap="square">
            <a:spAutoFit/>
          </a:bodyPr>
          <a:lstStyle/>
          <a:p>
            <a:r>
              <a:rPr lang="fr-FR" sz="1100" b="0" dirty="0">
                <a:solidFill>
                  <a:srgbClr val="A31515"/>
                </a:solidFill>
                <a:effectLst/>
                <a:latin typeface="Courier New" panose="02070309020205020404" pitchFamily="49" charset="0"/>
              </a:rPr>
              <a:t>"</a:t>
            </a:r>
            <a:r>
              <a:rPr lang="fr-FR" sz="1100" b="0" dirty="0" err="1">
                <a:solidFill>
                  <a:srgbClr val="A31515"/>
                </a:solidFill>
                <a:effectLst/>
                <a:latin typeface="Courier New" panose="02070309020205020404" pitchFamily="49" charset="0"/>
              </a:rPr>
              <a:t>bottle</a:t>
            </a:r>
            <a:r>
              <a:rPr lang="fr-FR" sz="1100" b="0" dirty="0">
                <a:solidFill>
                  <a:srgbClr val="A31515"/>
                </a:solidFill>
                <a:effectLst/>
                <a:latin typeface="Courier New" panose="02070309020205020404" pitchFamily="49" charset="0"/>
              </a:rPr>
              <a:t> of champagne gold"</a:t>
            </a:r>
            <a:endParaRPr lang="fr-FR" sz="1100" b="0" dirty="0">
              <a:solidFill>
                <a:srgbClr val="000000"/>
              </a:solidFill>
              <a:effectLst/>
              <a:latin typeface="Courier New" panose="02070309020205020404" pitchFamily="49" charset="0"/>
            </a:endParaRPr>
          </a:p>
        </p:txBody>
      </p:sp>
      <p:pic>
        <p:nvPicPr>
          <p:cNvPr id="6150" name="Picture 6">
            <a:extLst>
              <a:ext uri="{FF2B5EF4-FFF2-40B4-BE49-F238E27FC236}">
                <a16:creationId xmlns:a16="http://schemas.microsoft.com/office/drawing/2014/main" id="{E22269F8-9551-43D8-BD28-77FE31660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0747" y="4887333"/>
            <a:ext cx="520631" cy="52063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CB830B53-F2BF-46FB-9BAB-BDFD932F39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634" y="4742827"/>
            <a:ext cx="565316" cy="56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5777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2BBC0-3E7A-472B-9CC6-34C5EA434DEE}">
  <ds:schemaRefs>
    <ds:schemaRef ds:uri="http://purl.org/dc/elements/1.1/"/>
    <ds:schemaRef ds:uri="http://schemas.microsoft.com/office/2006/metadata/properties"/>
    <ds:schemaRef ds:uri="d0879fa5-f2db-41a7-8861-4a44e7ee3b24"/>
    <ds:schemaRef ds:uri="03cb9dc2-e9ea-44ac-afed-001b6fad4f3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23549</TotalTime>
  <Words>3098</Words>
  <Application>Microsoft Office PowerPoint</Application>
  <PresentationFormat>Grand écran</PresentationFormat>
  <Paragraphs>1005</Paragraphs>
  <Slides>94</Slides>
  <Notes>30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94</vt:i4>
      </vt:variant>
    </vt:vector>
  </HeadingPairs>
  <TitlesOfParts>
    <vt:vector size="102" baseType="lpstr">
      <vt:lpstr>Arial</vt:lpstr>
      <vt:lpstr>Calibri</vt:lpstr>
      <vt:lpstr>Century Gothic</vt:lpstr>
      <vt:lpstr>Consolas</vt:lpstr>
      <vt:lpstr>Courier New</vt:lpstr>
      <vt:lpstr>Franklin Gothic Book</vt:lpstr>
      <vt:lpstr>Franklin Gothic Medium</vt:lpstr>
      <vt:lpstr>Office Theme</vt:lpstr>
      <vt:lpstr>Présentation PowerPoint</vt:lpstr>
      <vt:lpstr>Présentation PowerPoint</vt:lpstr>
      <vt:lpstr>Présentation PowerPoint</vt:lpstr>
      <vt:lpstr>Classification d’email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Dataset of 20 000 files</vt:lpstr>
      <vt:lpstr>Demo</vt:lpstr>
      <vt:lpstr>Data is gold</vt:lpstr>
      <vt:lpstr>Présentation PowerPoint</vt:lpstr>
      <vt:lpstr>Datadrift</vt:lpstr>
      <vt:lpstr>Présentation PowerPoint</vt:lpstr>
      <vt:lpstr>Présentation PowerPoint</vt:lpstr>
      <vt:lpstr>Présentation PowerPoint</vt:lpstr>
      <vt:lpstr>Production</vt:lpstr>
      <vt:lpstr>Présentation PowerPoint</vt:lpstr>
      <vt:lpstr>Présentation PowerPoint</vt:lpstr>
      <vt:lpstr>Présentation PowerPoint</vt:lpstr>
      <vt:lpstr>Présentation PowerPoint</vt:lpstr>
      <vt:lpstr>Présentation PowerPoint</vt:lpstr>
      <vt:lpstr>Difficulties</vt:lpstr>
      <vt:lpstr>Difficulties</vt:lpstr>
      <vt:lpstr>Find 7 differencies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Do not focus on the needs</vt:lpstr>
      <vt:lpstr>Use Deep Learning Everywhere</vt:lpstr>
      <vt:lpstr>Présentation PowerPoint</vt:lpstr>
      <vt:lpstr>Présentation PowerPoint</vt:lpstr>
      <vt:lpstr>Présentation PowerPoint</vt:lpstr>
      <vt:lpstr>Présentation PowerPoint</vt:lpstr>
      <vt:lpstr>Do not monitor data drift</vt:lpstr>
      <vt:lpstr>Do not do FinOps</vt:lpstr>
      <vt:lpstr>Présentation PowerPoint</vt:lpstr>
      <vt:lpstr>Exploration phase</vt:lpstr>
      <vt:lpstr>Exploration phase</vt:lpstr>
      <vt:lpstr>Exploration phase</vt:lpstr>
      <vt:lpstr>Exploration phase</vt:lpstr>
      <vt:lpstr>Industrialisation phase</vt:lpstr>
      <vt:lpstr>Présentation PowerPoint</vt:lpstr>
      <vt:lpstr>Présentation PowerPoint</vt:lpstr>
      <vt:lpstr>Présentation PowerPoint</vt:lpstr>
      <vt:lpstr>Présentation PowerPoint</vt:lpstr>
      <vt:lpstr>Présentation PowerPoint</vt:lpstr>
      <vt:lpstr>Présentation PowerPoint</vt:lpstr>
      <vt:lpstr>Production phase</vt:lpstr>
      <vt:lpstr>Présentation PowerPoint</vt:lpstr>
      <vt:lpstr>Présentation PowerPoint</vt:lpstr>
      <vt:lpstr>Deployment &amp; run</vt:lpstr>
      <vt:lpstr>Présentation PowerPoint</vt:lpstr>
      <vt:lpstr>Conclusion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Agilité</vt:lpstr>
      <vt:lpstr>Compétences nécessaire</vt:lpstr>
      <vt:lpstr>Agilité</vt:lpstr>
      <vt:lpstr>Présentation PowerPoint</vt:lpstr>
      <vt:lpstr>Après refactorisation</vt:lpstr>
      <vt:lpstr>Présentation PowerPoint</vt:lpstr>
      <vt:lpstr>Présentation PowerPoint</vt:lpstr>
      <vt:lpstr>Présentation PowerPoint</vt:lpstr>
      <vt:lpstr>Type d’algorithme</vt:lpstr>
      <vt:lpstr>Suite refactorisation</vt:lpstr>
      <vt:lpstr>Présentation PowerPoint</vt:lpstr>
      <vt:lpstr>Experimentation phase</vt:lpstr>
      <vt:lpstr>Production phase</vt:lpstr>
      <vt:lpstr>Présentation PowerPoint</vt:lpstr>
      <vt:lpstr>Présentation PowerPoint</vt:lpstr>
      <vt:lpstr>Présentation PowerPoint</vt:lpstr>
      <vt:lpstr>Use Deep Learning Everywhere</vt:lpstr>
      <vt:lpstr>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788</cp:revision>
  <dcterms:created xsi:type="dcterms:W3CDTF">2020-11-18T10:41:47Z</dcterms:created>
  <dcterms:modified xsi:type="dcterms:W3CDTF">2022-09-23T20:24:20Z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2022-09-23T20:24:20Z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ef5ef6a4-ea60-48d7-971e-5b12627e05a1</vt:lpwstr>
  </property>
  <property fmtid="{D5CDD505-2E9C-101B-9397-08002B2CF9AE}" pid="9" name="MSIP_Label_65722654-0696-4b8f-bb0e-68bcd3f909d4_ContentBits">
    <vt:lpwstr>3</vt:lpwstr>
  </property>
</Properties>
</file>